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322" r:id="rId3"/>
    <p:sldId id="295" r:id="rId4"/>
    <p:sldId id="326" r:id="rId5"/>
    <p:sldId id="325" r:id="rId6"/>
    <p:sldId id="324" r:id="rId7"/>
    <p:sldId id="296" r:id="rId8"/>
    <p:sldId id="297" r:id="rId9"/>
    <p:sldId id="312" r:id="rId10"/>
    <p:sldId id="313" r:id="rId11"/>
    <p:sldId id="314" r:id="rId12"/>
    <p:sldId id="318" r:id="rId13"/>
    <p:sldId id="315" r:id="rId14"/>
    <p:sldId id="316" r:id="rId15"/>
    <p:sldId id="307" r:id="rId16"/>
    <p:sldId id="298" r:id="rId17"/>
    <p:sldId id="306" r:id="rId18"/>
    <p:sldId id="308" r:id="rId19"/>
    <p:sldId id="309" r:id="rId20"/>
    <p:sldId id="299" r:id="rId21"/>
    <p:sldId id="310" r:id="rId22"/>
    <p:sldId id="311" r:id="rId23"/>
    <p:sldId id="300" r:id="rId24"/>
    <p:sldId id="319" r:id="rId25"/>
    <p:sldId id="328" r:id="rId26"/>
    <p:sldId id="329" r:id="rId27"/>
    <p:sldId id="327" r:id="rId28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ahoma" pitchFamily="34" charset="0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ahoma" pitchFamily="34" charset="0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ahoma" pitchFamily="34" charset="0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ahoma" pitchFamily="34" charset="0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ahoma" pitchFamily="34" charset="0"/>
        <a:ea typeface="굴림" charset="-127"/>
        <a:cs typeface="+mn-cs"/>
      </a:defRPr>
    </a:lvl5pPr>
    <a:lvl6pPr marL="2286000" algn="l" defTabSz="914400" rtl="0" eaLnBrk="1" latinLnBrk="1" hangingPunct="1">
      <a:defRPr kumimoji="1" sz="1600" b="1" kern="1200">
        <a:solidFill>
          <a:schemeClr val="tx1"/>
        </a:solidFill>
        <a:latin typeface="Tahoma" pitchFamily="34" charset="0"/>
        <a:ea typeface="굴림" charset="-127"/>
        <a:cs typeface="+mn-cs"/>
      </a:defRPr>
    </a:lvl6pPr>
    <a:lvl7pPr marL="2743200" algn="l" defTabSz="914400" rtl="0" eaLnBrk="1" latinLnBrk="1" hangingPunct="1">
      <a:defRPr kumimoji="1" sz="1600" b="1" kern="1200">
        <a:solidFill>
          <a:schemeClr val="tx1"/>
        </a:solidFill>
        <a:latin typeface="Tahoma" pitchFamily="34" charset="0"/>
        <a:ea typeface="굴림" charset="-127"/>
        <a:cs typeface="+mn-cs"/>
      </a:defRPr>
    </a:lvl7pPr>
    <a:lvl8pPr marL="3200400" algn="l" defTabSz="914400" rtl="0" eaLnBrk="1" latinLnBrk="1" hangingPunct="1">
      <a:defRPr kumimoji="1" sz="1600" b="1" kern="1200">
        <a:solidFill>
          <a:schemeClr val="tx1"/>
        </a:solidFill>
        <a:latin typeface="Tahoma" pitchFamily="34" charset="0"/>
        <a:ea typeface="굴림" charset="-127"/>
        <a:cs typeface="+mn-cs"/>
      </a:defRPr>
    </a:lvl8pPr>
    <a:lvl9pPr marL="3657600" algn="l" defTabSz="914400" rtl="0" eaLnBrk="1" latinLnBrk="1" hangingPunct="1">
      <a:defRPr kumimoji="1" sz="1600" b="1" kern="1200">
        <a:solidFill>
          <a:schemeClr val="tx1"/>
        </a:solidFill>
        <a:latin typeface="Tahoma" pitchFamily="34" charset="0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3300"/>
    <a:srgbClr val="336699"/>
    <a:srgbClr val="FF0066"/>
    <a:srgbClr val="000000"/>
    <a:srgbClr val="FF0000"/>
    <a:srgbClr val="0033CC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765" autoAdjust="0"/>
    <p:restoredTop sz="94729" autoAdjust="0"/>
  </p:normalViewPr>
  <p:slideViewPr>
    <p:cSldViewPr>
      <p:cViewPr varScale="1">
        <p:scale>
          <a:sx n="101" d="100"/>
          <a:sy n="101" d="100"/>
        </p:scale>
        <p:origin x="-10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0">
                <a:defRPr/>
              </a:pPr>
              <a:endParaRPr kumimoji="0" lang="ko-KR" altLang="ko-KR" sz="2400" b="0">
                <a:latin typeface="Trebuchet MS" pitchFamily="34" charset="0"/>
                <a:ea typeface="휴먼옛체" pitchFamily="18" charset="-127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ko-KR" sz="2400" b="0">
                <a:latin typeface="Trebuchet MS" pitchFamily="34" charset="0"/>
                <a:ea typeface="휴먼옛체" pitchFamily="18" charset="-127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ko-KR" sz="2400" b="0">
                  <a:latin typeface="Trebuchet MS" pitchFamily="34" charset="0"/>
                  <a:ea typeface="휴먼옛체" pitchFamily="18" charset="-127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ko-KR" sz="2400" b="0">
                  <a:latin typeface="Trebuchet MS" pitchFamily="34" charset="0"/>
                  <a:ea typeface="휴먼옛체" pitchFamily="18" charset="-127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ko-KR" sz="2400" b="0">
                  <a:latin typeface="Trebuchet MS" pitchFamily="34" charset="0"/>
                  <a:ea typeface="휴먼옛체" pitchFamily="18" charset="-127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ko-KR" sz="2400" b="0">
                  <a:latin typeface="Trebuchet MS" pitchFamily="34" charset="0"/>
                  <a:ea typeface="휴먼옛체" pitchFamily="18" charset="-127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ko-KR" sz="2400" b="0">
                  <a:latin typeface="Trebuchet MS" pitchFamily="34" charset="0"/>
                  <a:ea typeface="휴먼옛체" pitchFamily="18" charset="-127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ko-KR" sz="2400" b="0">
                  <a:latin typeface="Trebuchet MS" pitchFamily="34" charset="0"/>
                  <a:ea typeface="휴먼옛체" pitchFamily="18" charset="-127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ko-KR" sz="2400" b="0">
                  <a:latin typeface="Trebuchet MS" pitchFamily="34" charset="0"/>
                  <a:ea typeface="휴먼옛체" pitchFamily="18" charset="-127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ko-KR" sz="2400" b="0">
                  <a:latin typeface="Trebuchet MS" pitchFamily="34" charset="0"/>
                  <a:ea typeface="휴먼옛체" pitchFamily="18" charset="-127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ko-KR" sz="2400" b="0">
                  <a:latin typeface="Trebuchet MS" pitchFamily="34" charset="0"/>
                  <a:ea typeface="휴먼옛체" pitchFamily="18" charset="-127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ko-KR" sz="2400" b="0">
                  <a:latin typeface="Trebuchet MS" pitchFamily="34" charset="0"/>
                  <a:ea typeface="휴먼옛체" pitchFamily="18" charset="-127"/>
                </a:endParaRPr>
              </a:p>
            </p:txBody>
          </p:sp>
        </p:grpSp>
      </p:grpSp>
      <p:sp>
        <p:nvSpPr>
          <p:cNvPr id="15054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420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15054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C2A4F-3B3D-4D68-BE3E-8BB70AFE44C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3A6DF-35A2-4463-871E-8653ACE7449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04432-00F2-42C7-915C-3A7F4FF2FB6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94D02-F609-408D-AFB8-A8585E45872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85395-4917-43C8-AF07-B51192E5E46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28775"/>
            <a:ext cx="4038600" cy="4238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4038600" cy="4238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02988-1FB1-419E-85BD-3F1B4187CF4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105B0-A4A2-436B-9753-E08E7CA8D58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3A55E-59F2-46B3-82F5-53563B285B1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C71C6-F397-40E0-A5CE-B490C3D7968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48BCF-5752-4EF9-9154-BF37B65E736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A61BE-5D36-41F3-8ABF-95AED5A835D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200" b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200" b="0">
                <a:latin typeface="+mn-lt"/>
                <a:ea typeface="+mn-ea"/>
              </a:defRPr>
            </a:lvl1pPr>
          </a:lstStyle>
          <a:p>
            <a:pPr>
              <a:defRPr/>
            </a:pPr>
            <a:fld id="{E31F7A15-F4EB-4ADF-9329-9D6E369F5DD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9509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0">
                <a:defRPr/>
              </a:pPr>
              <a:endParaRPr kumimoji="0" lang="ko-KR" altLang="ko-KR" sz="2400" b="0">
                <a:latin typeface="Trebuchet MS" pitchFamily="34" charset="0"/>
                <a:ea typeface="휴먼옛체" pitchFamily="18" charset="-127"/>
              </a:endParaRPr>
            </a:p>
          </p:txBody>
        </p:sp>
        <p:sp>
          <p:nvSpPr>
            <p:cNvPr id="149510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ko-KR" sz="2400" b="0">
                <a:latin typeface="Trebuchet MS" pitchFamily="34" charset="0"/>
                <a:ea typeface="휴먼옛체" pitchFamily="18" charset="-127"/>
              </a:endParaRPr>
            </a:p>
          </p:txBody>
        </p:sp>
        <p:sp>
          <p:nvSpPr>
            <p:cNvPr id="149511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ko-KR" sz="1800" b="0">
                <a:solidFill>
                  <a:schemeClr val="hlink"/>
                </a:solidFill>
                <a:latin typeface="Trebuchet MS" pitchFamily="34" charset="0"/>
                <a:ea typeface="휴먼옛체" pitchFamily="18" charset="-127"/>
              </a:endParaRPr>
            </a:p>
          </p:txBody>
        </p:sp>
        <p:sp>
          <p:nvSpPr>
            <p:cNvPr id="149512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ko-KR" sz="1800" b="0">
                <a:solidFill>
                  <a:schemeClr val="hlink"/>
                </a:solidFill>
                <a:latin typeface="Trebuchet MS" pitchFamily="34" charset="0"/>
                <a:ea typeface="휴먼옛체" pitchFamily="18" charset="-127"/>
              </a:endParaRPr>
            </a:p>
          </p:txBody>
        </p:sp>
        <p:sp>
          <p:nvSpPr>
            <p:cNvPr id="149513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ko-KR" sz="1800" b="0">
                <a:solidFill>
                  <a:schemeClr val="accent2"/>
                </a:solidFill>
                <a:latin typeface="Trebuchet MS" pitchFamily="34" charset="0"/>
                <a:ea typeface="휴먼옛체" pitchFamily="18" charset="-127"/>
              </a:endParaRPr>
            </a:p>
          </p:txBody>
        </p:sp>
        <p:sp>
          <p:nvSpPr>
            <p:cNvPr id="149514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ko-KR" sz="1800" b="0">
                <a:solidFill>
                  <a:schemeClr val="hlink"/>
                </a:solidFill>
                <a:latin typeface="Trebuchet MS" pitchFamily="34" charset="0"/>
                <a:ea typeface="휴먼옛체" pitchFamily="18" charset="-127"/>
              </a:endParaRPr>
            </a:p>
          </p:txBody>
        </p:sp>
        <p:sp>
          <p:nvSpPr>
            <p:cNvPr id="149515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ko-KR" sz="2400" b="0">
                <a:latin typeface="Trebuchet MS" pitchFamily="34" charset="0"/>
                <a:ea typeface="휴먼옛체" pitchFamily="18" charset="-127"/>
              </a:endParaRPr>
            </a:p>
          </p:txBody>
        </p:sp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ko-KR" sz="1800" b="0">
                <a:solidFill>
                  <a:schemeClr val="accent2"/>
                </a:solidFill>
                <a:latin typeface="Trebuchet MS" pitchFamily="34" charset="0"/>
                <a:ea typeface="휴먼옛체" pitchFamily="18" charset="-127"/>
              </a:endParaRP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ko-KR" sz="1800" b="0">
                <a:solidFill>
                  <a:schemeClr val="accent2"/>
                </a:solidFill>
                <a:latin typeface="Trebuchet MS" pitchFamily="34" charset="0"/>
                <a:ea typeface="휴먼옛체" pitchFamily="18" charset="-127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02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28775"/>
            <a:ext cx="8229600" cy="423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49520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kumimoji="0" sz="1200" b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3600">
          <a:solidFill>
            <a:schemeClr val="tx1"/>
          </a:solidFill>
          <a:latin typeface="Trebuchet MS" pitchFamily="34" charset="0"/>
          <a:ea typeface="휴먼옛체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3600">
          <a:solidFill>
            <a:schemeClr val="tx1"/>
          </a:solidFill>
          <a:latin typeface="Trebuchet MS" pitchFamily="34" charset="0"/>
          <a:ea typeface="휴먼옛체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3600">
          <a:solidFill>
            <a:schemeClr val="tx1"/>
          </a:solidFill>
          <a:latin typeface="Trebuchet MS" pitchFamily="34" charset="0"/>
          <a:ea typeface="휴먼옛체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3600">
          <a:solidFill>
            <a:schemeClr val="tx1"/>
          </a:solidFill>
          <a:latin typeface="Trebuchet MS" pitchFamily="34" charset="0"/>
          <a:ea typeface="휴먼옛체" pitchFamily="18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3600">
          <a:solidFill>
            <a:schemeClr val="tx1"/>
          </a:solidFill>
          <a:latin typeface="Trebuchet MS" pitchFamily="34" charset="0"/>
          <a:ea typeface="휴먼옛체" pitchFamily="18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3600">
          <a:solidFill>
            <a:schemeClr val="tx1"/>
          </a:solidFill>
          <a:latin typeface="Trebuchet MS" pitchFamily="34" charset="0"/>
          <a:ea typeface="휴먼옛체" pitchFamily="18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3600">
          <a:solidFill>
            <a:schemeClr val="tx1"/>
          </a:solidFill>
          <a:latin typeface="Trebuchet MS" pitchFamily="34" charset="0"/>
          <a:ea typeface="휴먼옛체" pitchFamily="18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3600">
          <a:solidFill>
            <a:schemeClr val="tx1"/>
          </a:solidFill>
          <a:latin typeface="Trebuchet MS" pitchFamily="34" charset="0"/>
          <a:ea typeface="휴먼옛체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mbase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547813" y="1484313"/>
            <a:ext cx="6019800" cy="1719262"/>
          </a:xfrm>
          <a:effectLst>
            <a:outerShdw dist="35921" dir="2700000" algn="ctr" rotWithShape="0">
              <a:srgbClr val="000000"/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en-US" altLang="ko-KR" sz="5100" b="1">
                <a:solidFill>
                  <a:schemeClr val="bg1"/>
                </a:solidFill>
              </a:rPr>
              <a:t>EMBASE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5292725" y="2924175"/>
            <a:ext cx="3498850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>
                <a:solidFill>
                  <a:srgbClr val="FFFF00"/>
                </a:solidFill>
                <a:latin typeface="Verdana" pitchFamily="34" charset="0"/>
              </a:rPr>
              <a:t>Elsevier Korea</a:t>
            </a:r>
          </a:p>
          <a:p>
            <a:endParaRPr lang="en-US" altLang="ko-KR">
              <a:solidFill>
                <a:srgbClr val="FFFF00"/>
              </a:solidFill>
              <a:latin typeface="Verdana" pitchFamily="34" charset="0"/>
            </a:endParaRPr>
          </a:p>
          <a:p>
            <a:r>
              <a:rPr lang="en-US" altLang="ko-KR">
                <a:solidFill>
                  <a:srgbClr val="FFFF00"/>
                </a:solidFill>
                <a:latin typeface="Verdana" pitchFamily="34" charset="0"/>
              </a:rPr>
              <a:t>Marketing manager, Ally Kim</a:t>
            </a:r>
          </a:p>
          <a:p>
            <a:endParaRPr lang="en-US" altLang="ko-KR">
              <a:solidFill>
                <a:srgbClr val="FFFF00"/>
              </a:solidFill>
              <a:latin typeface="Verdana" pitchFamily="34" charset="0"/>
            </a:endParaRPr>
          </a:p>
          <a:p>
            <a:r>
              <a:rPr lang="en-US" altLang="ko-KR">
                <a:solidFill>
                  <a:srgbClr val="FFFF00"/>
                </a:solidFill>
                <a:latin typeface="Verdana" pitchFamily="34" charset="0"/>
              </a:rPr>
              <a:t>Al.Kim@elsevier.com</a:t>
            </a:r>
          </a:p>
          <a:p>
            <a:endParaRPr lang="en-US" altLang="ko-KR">
              <a:solidFill>
                <a:srgbClr val="FFFF00"/>
              </a:solidFill>
              <a:latin typeface="Verdana" pitchFamily="34" charset="0"/>
            </a:endParaRPr>
          </a:p>
          <a:p>
            <a:endParaRPr lang="en-US" noProof="1">
              <a:solidFill>
                <a:srgbClr val="FFFF00"/>
              </a:solidFill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412875"/>
            <a:ext cx="7048500" cy="45339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4. Search </a:t>
            </a:r>
            <a:r>
              <a:rPr lang="en-US" altLang="ko-KR" sz="2800" smtClean="0">
                <a:solidFill>
                  <a:srgbClr val="0000FF"/>
                </a:solidFill>
              </a:rPr>
              <a:t>– Field Search</a:t>
            </a:r>
          </a:p>
        </p:txBody>
      </p:sp>
      <p:sp>
        <p:nvSpPr>
          <p:cNvPr id="22531" name="AutoShape 6"/>
          <p:cNvSpPr>
            <a:spLocks noChangeAspect="1" noChangeArrowheads="1"/>
          </p:cNvSpPr>
          <p:nvPr/>
        </p:nvSpPr>
        <p:spPr bwMode="auto">
          <a:xfrm flipH="1">
            <a:off x="5867400" y="4797425"/>
            <a:ext cx="2881313" cy="18002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해당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field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를 선택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(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체크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)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한 후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검색어를 입력한 후 검색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ko-KR" altLang="en-US" b="0">
              <a:latin typeface="Trebuchet MS" pitchFamily="34" charset="0"/>
              <a:ea typeface="휴먼옛체" pitchFamily="18" charset="-127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**</a:t>
            </a:r>
            <a:r>
              <a:rPr lang="ko-KR" altLang="en-US" b="0" i="1">
                <a:latin typeface="Trebuchet MS" pitchFamily="34" charset="0"/>
                <a:ea typeface="휴먼옛체" pitchFamily="18" charset="-127"/>
              </a:rPr>
              <a:t>링크된 </a:t>
            </a:r>
            <a:r>
              <a:rPr lang="en-US" altLang="ko-KR" b="0" i="1">
                <a:latin typeface="Trebuchet MS" pitchFamily="34" charset="0"/>
                <a:ea typeface="휴먼옛체" pitchFamily="18" charset="-127"/>
              </a:rPr>
              <a:t>field</a:t>
            </a:r>
            <a:r>
              <a:rPr lang="ko-KR" altLang="en-US" b="0" i="1">
                <a:latin typeface="Trebuchet MS" pitchFamily="34" charset="0"/>
                <a:ea typeface="휴먼옛체" pitchFamily="18" charset="-127"/>
              </a:rPr>
              <a:t>는 클릭하면</a:t>
            </a:r>
            <a:r>
              <a:rPr lang="en-US" altLang="ko-KR" b="0" i="1">
                <a:latin typeface="Trebuchet MS" pitchFamily="34" charset="0"/>
                <a:ea typeface="휴먼옛체" pitchFamily="18" charset="-127"/>
              </a:rPr>
              <a:t>,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 i="1">
                <a:latin typeface="Trebuchet MS" pitchFamily="34" charset="0"/>
                <a:ea typeface="휴먼옛체" pitchFamily="18" charset="-127"/>
              </a:rPr>
              <a:t>해당 </a:t>
            </a:r>
            <a:r>
              <a:rPr lang="en-US" altLang="ko-KR" b="0" i="1">
                <a:latin typeface="Trebuchet MS" pitchFamily="34" charset="0"/>
                <a:ea typeface="휴먼옛체" pitchFamily="18" charset="-127"/>
              </a:rPr>
              <a:t>field</a:t>
            </a:r>
            <a:r>
              <a:rPr lang="ko-KR" altLang="en-US" b="0" i="1">
                <a:latin typeface="Trebuchet MS" pitchFamily="34" charset="0"/>
                <a:ea typeface="휴먼옛체" pitchFamily="18" charset="-127"/>
              </a:rPr>
              <a:t>를 쉽게 찾을 수 있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 i="1">
                <a:latin typeface="Trebuchet MS" pitchFamily="34" charset="0"/>
                <a:ea typeface="휴먼옛체" pitchFamily="18" charset="-127"/>
              </a:rPr>
              <a:t>도록 인덱스 되어 있음</a:t>
            </a:r>
          </a:p>
        </p:txBody>
      </p:sp>
      <p:sp>
        <p:nvSpPr>
          <p:cNvPr id="22532" name="AutoShape 8"/>
          <p:cNvSpPr>
            <a:spLocks noChangeArrowheads="1"/>
          </p:cNvSpPr>
          <p:nvPr/>
        </p:nvSpPr>
        <p:spPr bwMode="auto">
          <a:xfrm rot="5400000">
            <a:off x="593725" y="5643563"/>
            <a:ext cx="900113" cy="719137"/>
          </a:xfrm>
          <a:custGeom>
            <a:avLst/>
            <a:gdLst>
              <a:gd name="T0" fmla="*/ 642956 w 21600"/>
              <a:gd name="T1" fmla="*/ 0 h 21600"/>
              <a:gd name="T2" fmla="*/ 385757 w 21600"/>
              <a:gd name="T3" fmla="*/ 239712 h 21600"/>
              <a:gd name="T4" fmla="*/ 0 w 21600"/>
              <a:gd name="T5" fmla="*/ 599314 h 21600"/>
              <a:gd name="T6" fmla="*/ 385757 w 21600"/>
              <a:gd name="T7" fmla="*/ 719137 h 21600"/>
              <a:gd name="T8" fmla="*/ 771514 w 21600"/>
              <a:gd name="T9" fmla="*/ 499401 h 21600"/>
              <a:gd name="T10" fmla="*/ 900113 w 21600"/>
              <a:gd name="T11" fmla="*/ 239712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ko-KR" altLang="en-US"/>
          </a:p>
        </p:txBody>
      </p:sp>
      <p:sp>
        <p:nvSpPr>
          <p:cNvPr id="22533" name="Text Box 9"/>
          <p:cNvSpPr txBox="1">
            <a:spLocks noChangeArrowheads="1"/>
          </p:cNvSpPr>
          <p:nvPr/>
        </p:nvSpPr>
        <p:spPr bwMode="auto">
          <a:xfrm>
            <a:off x="1476375" y="5949950"/>
            <a:ext cx="3744913" cy="715963"/>
          </a:xfrm>
          <a:prstGeom prst="rect">
            <a:avLst/>
          </a:prstGeom>
          <a:solidFill>
            <a:srgbClr val="99CC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모든 검색 화면의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Search Tips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를  참고</a:t>
            </a:r>
          </a:p>
          <a:p>
            <a:pPr marL="342900" indent="-342900">
              <a:spcBef>
                <a:spcPct val="50000"/>
              </a:spcBef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하면 검색에 도움이 됩니다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!!</a:t>
            </a:r>
          </a:p>
        </p:txBody>
      </p:sp>
      <p:sp>
        <p:nvSpPr>
          <p:cNvPr id="22534" name="AutoShape 11"/>
          <p:cNvSpPr>
            <a:spLocks noChangeArrowheads="1"/>
          </p:cNvSpPr>
          <p:nvPr/>
        </p:nvSpPr>
        <p:spPr bwMode="auto">
          <a:xfrm>
            <a:off x="2051050" y="2565400"/>
            <a:ext cx="4826000" cy="2159000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ko-KR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4. Search </a:t>
            </a:r>
            <a:r>
              <a:rPr lang="en-US" altLang="ko-KR" sz="2800" smtClean="0">
                <a:solidFill>
                  <a:srgbClr val="0000FF"/>
                </a:solidFill>
              </a:rPr>
              <a:t>– Drug Search</a:t>
            </a:r>
          </a:p>
        </p:txBody>
      </p:sp>
      <p:pic>
        <p:nvPicPr>
          <p:cNvPr id="2355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341438"/>
            <a:ext cx="6496050" cy="48879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</p:pic>
      <p:sp>
        <p:nvSpPr>
          <p:cNvPr id="23555" name="AutoShape 5"/>
          <p:cNvSpPr>
            <a:spLocks noChangeAspect="1" noChangeArrowheads="1"/>
          </p:cNvSpPr>
          <p:nvPr/>
        </p:nvSpPr>
        <p:spPr bwMode="auto">
          <a:xfrm flipH="1">
            <a:off x="1835150" y="4868863"/>
            <a:ext cx="6840538" cy="18002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Drug Links: 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-Adverse drug reaction, Clinical Trial, Drug administration, Drug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analysis, Drug combination, Drug interaction, Drug therapy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등 다양한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Drug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관련 세부 분야로 제공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-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그 중 관련한 부분만 선택하여 데이터 검색 가능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-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하나 이상의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key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선택 시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ctrl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키 혹은 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shift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키 사용</a:t>
            </a:r>
          </a:p>
        </p:txBody>
      </p:sp>
      <p:sp>
        <p:nvSpPr>
          <p:cNvPr id="23556" name="AutoShape 7"/>
          <p:cNvSpPr>
            <a:spLocks noChangeArrowheads="1"/>
          </p:cNvSpPr>
          <p:nvPr/>
        </p:nvSpPr>
        <p:spPr bwMode="auto">
          <a:xfrm>
            <a:off x="1908175" y="3644900"/>
            <a:ext cx="1655763" cy="1079500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ko-KR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341438"/>
            <a:ext cx="6496050" cy="48879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</p:pic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4. Search </a:t>
            </a:r>
            <a:r>
              <a:rPr lang="en-US" altLang="ko-KR" sz="2800" smtClean="0">
                <a:solidFill>
                  <a:srgbClr val="0000FF"/>
                </a:solidFill>
              </a:rPr>
              <a:t>– Drug Search</a:t>
            </a:r>
          </a:p>
        </p:txBody>
      </p:sp>
      <p:sp>
        <p:nvSpPr>
          <p:cNvPr id="24579" name="Text Box 6"/>
          <p:cNvSpPr txBox="1">
            <a:spLocks noChangeArrowheads="1"/>
          </p:cNvSpPr>
          <p:nvPr/>
        </p:nvSpPr>
        <p:spPr bwMode="auto">
          <a:xfrm>
            <a:off x="3995738" y="2636838"/>
            <a:ext cx="4895850" cy="715962"/>
          </a:xfrm>
          <a:prstGeom prst="rect">
            <a:avLst/>
          </a:prstGeom>
          <a:solidFill>
            <a:srgbClr val="99CC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altLang="ko-KR">
                <a:latin typeface="Trebuchet MS" pitchFamily="34" charset="0"/>
                <a:ea typeface="휴먼옛체" pitchFamily="18" charset="-127"/>
              </a:rPr>
              <a:t>Drug Links</a:t>
            </a:r>
            <a:r>
              <a:rPr lang="ko-KR" altLang="en-US">
                <a:latin typeface="Trebuchet MS" pitchFamily="34" charset="0"/>
                <a:ea typeface="휴먼옛체" pitchFamily="18" charset="-127"/>
              </a:rPr>
              <a:t>와 </a:t>
            </a:r>
            <a:r>
              <a:rPr lang="en-US" altLang="ko-KR">
                <a:latin typeface="Trebuchet MS" pitchFamily="34" charset="0"/>
                <a:ea typeface="휴먼옛체" pitchFamily="18" charset="-127"/>
              </a:rPr>
              <a:t>Routes of Drug Administration</a:t>
            </a:r>
            <a:r>
              <a:rPr lang="ko-KR" altLang="en-US">
                <a:latin typeface="Trebuchet MS" pitchFamily="34" charset="0"/>
                <a:ea typeface="휴먼옛체" pitchFamily="18" charset="-127"/>
              </a:rPr>
              <a:t>는</a:t>
            </a:r>
          </a:p>
          <a:p>
            <a:pPr marL="342900" indent="-342900" algn="ctr">
              <a:spcBef>
                <a:spcPct val="50000"/>
              </a:spcBef>
            </a:pPr>
            <a:r>
              <a:rPr lang="en-US" altLang="ko-KR">
                <a:solidFill>
                  <a:srgbClr val="FF0000"/>
                </a:solidFill>
                <a:latin typeface="Trebuchet MS" pitchFamily="34" charset="0"/>
                <a:ea typeface="휴먼옛체" pitchFamily="18" charset="-127"/>
              </a:rPr>
              <a:t>AND</a:t>
            </a:r>
            <a:r>
              <a:rPr lang="en-US" altLang="ko-KR">
                <a:latin typeface="Trebuchet MS" pitchFamily="34" charset="0"/>
                <a:ea typeface="휴먼옛체" pitchFamily="18" charset="-127"/>
              </a:rPr>
              <a:t> </a:t>
            </a:r>
            <a:r>
              <a:rPr lang="ko-KR" altLang="en-US">
                <a:latin typeface="Trebuchet MS" pitchFamily="34" charset="0"/>
                <a:ea typeface="휴먼옛체" pitchFamily="18" charset="-127"/>
              </a:rPr>
              <a:t>의 관계</a:t>
            </a:r>
            <a:r>
              <a:rPr lang="en-US" altLang="ko-KR">
                <a:latin typeface="Trebuchet MS" pitchFamily="34" charset="0"/>
                <a:ea typeface="휴먼옛체" pitchFamily="18" charset="-127"/>
              </a:rPr>
              <a:t>!!</a:t>
            </a:r>
          </a:p>
        </p:txBody>
      </p:sp>
      <p:sp>
        <p:nvSpPr>
          <p:cNvPr id="24580" name="AutoShape 9"/>
          <p:cNvSpPr>
            <a:spLocks noChangeArrowheads="1"/>
          </p:cNvSpPr>
          <p:nvPr/>
        </p:nvSpPr>
        <p:spPr bwMode="auto">
          <a:xfrm>
            <a:off x="3492500" y="3573463"/>
            <a:ext cx="2592388" cy="1295400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ko-KR" altLang="en-US"/>
          </a:p>
        </p:txBody>
      </p:sp>
      <p:sp>
        <p:nvSpPr>
          <p:cNvPr id="24581" name="AutoShape 5"/>
          <p:cNvSpPr>
            <a:spLocks noChangeAspect="1" noChangeArrowheads="1"/>
          </p:cNvSpPr>
          <p:nvPr/>
        </p:nvSpPr>
        <p:spPr bwMode="auto">
          <a:xfrm flipH="1">
            <a:off x="827088" y="5157788"/>
            <a:ext cx="8066087" cy="15113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Routes of Drug Administration: 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Buccal drug administration, Epidural drug administration, Intratumoral Drug 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administration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등과 같이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drug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을 이용하는 특정 방법 들에 대한 정보를 제공 하고 있으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며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,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관련 있는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drug administration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을 선택하면 적합한 검색 결과를 보여줌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341438"/>
            <a:ext cx="7038975" cy="52768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</p:pic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4. Search </a:t>
            </a:r>
            <a:r>
              <a:rPr lang="en-US" altLang="ko-KR" sz="2800" smtClean="0">
                <a:solidFill>
                  <a:srgbClr val="0000FF"/>
                </a:solidFill>
              </a:rPr>
              <a:t>– Disease Search</a:t>
            </a:r>
          </a:p>
        </p:txBody>
      </p:sp>
      <p:sp>
        <p:nvSpPr>
          <p:cNvPr id="25603" name="AutoShape 5"/>
          <p:cNvSpPr>
            <a:spLocks noChangeAspect="1" noChangeArrowheads="1"/>
          </p:cNvSpPr>
          <p:nvPr/>
        </p:nvSpPr>
        <p:spPr bwMode="auto">
          <a:xfrm flipH="1">
            <a:off x="5076825" y="3500438"/>
            <a:ext cx="3744913" cy="172878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Disease Links :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Side effect, Drug therapy,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Surgery, Prevention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등과 같이 구체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적인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Disease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관련한 분야를 분류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필요한 분야만 선택하여 검색하면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,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정확한 검색 결과를 얻는데 도움이 됨</a:t>
            </a:r>
          </a:p>
        </p:txBody>
      </p:sp>
      <p:sp>
        <p:nvSpPr>
          <p:cNvPr id="25604" name="AutoShape 9"/>
          <p:cNvSpPr>
            <a:spLocks noChangeArrowheads="1"/>
          </p:cNvSpPr>
          <p:nvPr/>
        </p:nvSpPr>
        <p:spPr bwMode="auto">
          <a:xfrm>
            <a:off x="1979613" y="3860800"/>
            <a:ext cx="1800225" cy="1223963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ko-KR" altLang="en-US"/>
          </a:p>
        </p:txBody>
      </p:sp>
      <p:sp>
        <p:nvSpPr>
          <p:cNvPr id="25605" name="Line 10"/>
          <p:cNvSpPr>
            <a:spLocks noChangeShapeType="1"/>
          </p:cNvSpPr>
          <p:nvPr/>
        </p:nvSpPr>
        <p:spPr bwMode="auto">
          <a:xfrm flipV="1">
            <a:off x="3851275" y="4221163"/>
            <a:ext cx="1225550" cy="2159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412875"/>
            <a:ext cx="7086600" cy="492442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</p:pic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4. Search </a:t>
            </a:r>
            <a:r>
              <a:rPr lang="en-US" altLang="ko-KR" sz="2800" smtClean="0">
                <a:solidFill>
                  <a:srgbClr val="0000FF"/>
                </a:solidFill>
              </a:rPr>
              <a:t>– Article Search</a:t>
            </a:r>
          </a:p>
        </p:txBody>
      </p:sp>
      <p:sp>
        <p:nvSpPr>
          <p:cNvPr id="26627" name="AutoShape 5"/>
          <p:cNvSpPr>
            <a:spLocks noChangeAspect="1" noChangeArrowheads="1"/>
          </p:cNvSpPr>
          <p:nvPr/>
        </p:nvSpPr>
        <p:spPr bwMode="auto">
          <a:xfrm flipH="1">
            <a:off x="2051050" y="3860800"/>
            <a:ext cx="6551613" cy="27368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Author name: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저자명으로 검색</a:t>
            </a:r>
          </a:p>
          <a:p>
            <a:pPr marL="342900" indent="-342900">
              <a:lnSpc>
                <a:spcPct val="2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ko-KR" altLang="en-US" b="0">
              <a:latin typeface="Trebuchet MS" pitchFamily="34" charset="0"/>
              <a:ea typeface="휴먼옛체" pitchFamily="18" charset="-127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Journal: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Journal title, Abbreviated title,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ISSN, CODEN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등으로 구분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.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각각의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option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선택 후 검색</a:t>
            </a:r>
          </a:p>
          <a:p>
            <a:pPr marL="342900" indent="-342900">
              <a:lnSpc>
                <a:spcPct val="4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ko-KR" altLang="en-US" b="0">
              <a:latin typeface="Trebuchet MS" pitchFamily="34" charset="0"/>
              <a:ea typeface="휴먼옛체" pitchFamily="18" charset="-127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#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검색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tip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-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저자명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,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저널 명 등 입력 시 “” 삽입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- ISSN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로 검색 시 “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-”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입력은 검색결과에 무관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- Article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검색 시에는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Wild card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나 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Proximity operator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이용 자제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5. EMTREE Keywords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00213"/>
            <a:ext cx="7989888" cy="48244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2400" smtClean="0"/>
              <a:t>@ EMTREE Thesaurus</a:t>
            </a:r>
            <a:r>
              <a:rPr lang="ko-KR" altLang="en-US" sz="2400" smtClean="0"/>
              <a:t>란</a:t>
            </a:r>
            <a:r>
              <a:rPr lang="en-US" altLang="ko-KR" sz="2400" smtClean="0"/>
              <a:t>?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400" smtClean="0"/>
              <a:t>- EMBASE.com </a:t>
            </a:r>
            <a:r>
              <a:rPr lang="ko-KR" altLang="en-US" sz="2400" smtClean="0"/>
              <a:t>의 강력한 검색특징 중의 하나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400" smtClean="0"/>
              <a:t>- 48,000</a:t>
            </a:r>
            <a:r>
              <a:rPr lang="ko-KR" altLang="en-US" sz="2400" smtClean="0"/>
              <a:t>개 이상의 통제 어휘가 리스트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400" smtClean="0"/>
              <a:t>- </a:t>
            </a:r>
            <a:r>
              <a:rPr lang="ko-KR" altLang="en-US" sz="2400" smtClean="0"/>
              <a:t>계층 구조의 </a:t>
            </a:r>
            <a:r>
              <a:rPr lang="en-US" altLang="ko-KR" sz="2400" smtClean="0"/>
              <a:t>Tree</a:t>
            </a:r>
            <a:r>
              <a:rPr lang="ko-KR" altLang="en-US" sz="2400" smtClean="0"/>
              <a:t>로 보통 </a:t>
            </a:r>
            <a:r>
              <a:rPr lang="en-US" altLang="ko-KR" sz="2400" smtClean="0"/>
              <a:t>preferred term</a:t>
            </a:r>
            <a:r>
              <a:rPr lang="ko-KR" altLang="en-US" sz="2400" smtClean="0"/>
              <a:t>로 알려져 있음 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z="2400" smtClean="0"/>
              <a:t>	</a:t>
            </a:r>
            <a:r>
              <a:rPr lang="en-US" altLang="ko-KR" sz="2400" smtClean="0"/>
              <a:t>(</a:t>
            </a:r>
            <a:r>
              <a:rPr lang="ko-KR" altLang="en-US" sz="2400" smtClean="0"/>
              <a:t>대 분류어에서부터 소 분류어까지 </a:t>
            </a:r>
            <a:r>
              <a:rPr lang="en-US" altLang="ko-KR" sz="2400" smtClean="0"/>
              <a:t>Tree </a:t>
            </a:r>
            <a:r>
              <a:rPr lang="ko-KR" altLang="en-US" sz="2400" smtClean="0"/>
              <a:t>구조</a:t>
            </a:r>
            <a:r>
              <a:rPr lang="en-US" altLang="ko-KR" sz="2400" smtClean="0"/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400" smtClean="0"/>
              <a:t>- 200,000 </a:t>
            </a:r>
            <a:r>
              <a:rPr lang="ko-KR" altLang="en-US" sz="2400" smtClean="0"/>
              <a:t>동의어 포함 </a:t>
            </a:r>
            <a:r>
              <a:rPr lang="en-US" altLang="ko-KR" sz="2400" smtClean="0"/>
              <a:t>(</a:t>
            </a:r>
            <a:r>
              <a:rPr lang="ko-KR" altLang="en-US" sz="2400" smtClean="0"/>
              <a:t>이는 </a:t>
            </a:r>
            <a:r>
              <a:rPr lang="en-US" altLang="ko-KR" sz="2400" smtClean="0"/>
              <a:t>Drug </a:t>
            </a:r>
            <a:r>
              <a:rPr lang="ko-KR" altLang="en-US" sz="2400" smtClean="0"/>
              <a:t>관련 어휘에 매우 유용하게 이용</a:t>
            </a:r>
            <a:r>
              <a:rPr lang="en-US" altLang="ko-KR" sz="2400" smtClean="0"/>
              <a:t>)</a:t>
            </a:r>
          </a:p>
          <a:p>
            <a:pPr eaLnBrk="1" hangingPunct="1">
              <a:buFont typeface="Wingdings" pitchFamily="2" charset="2"/>
              <a:buNone/>
            </a:pPr>
            <a:endParaRPr lang="en-US" altLang="ko-KR" sz="2400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ko-KR" sz="2400" smtClean="0"/>
              <a:t>※ EMTREE Keywords</a:t>
            </a:r>
            <a:r>
              <a:rPr lang="ko-KR" altLang="en-US" sz="2400" smtClean="0"/>
              <a:t>는 </a:t>
            </a:r>
            <a:r>
              <a:rPr lang="en-US" altLang="ko-KR" sz="2400" smtClean="0"/>
              <a:t>Advanced Search, Drug Search,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400" smtClean="0"/>
              <a:t>Disease Search</a:t>
            </a:r>
            <a:r>
              <a:rPr lang="ko-KR" altLang="en-US" sz="2400" smtClean="0"/>
              <a:t>에서 직접 제공</a:t>
            </a:r>
          </a:p>
          <a:p>
            <a:pPr eaLnBrk="1" hangingPunct="1">
              <a:buFont typeface="Wingdings" pitchFamily="2" charset="2"/>
              <a:buNone/>
            </a:pPr>
            <a:endParaRPr lang="ko-KR" altLang="en-US" sz="2400" smtClean="0"/>
          </a:p>
          <a:p>
            <a:pPr eaLnBrk="1" hangingPunct="1">
              <a:buFont typeface="Wingdings" pitchFamily="2" charset="2"/>
              <a:buNone/>
            </a:pPr>
            <a:endParaRPr lang="en-US" altLang="ko-KR" sz="2400" b="1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5. EMTREE Keywords – </a:t>
            </a:r>
            <a:r>
              <a:rPr lang="en-US" altLang="ko-KR" sz="2800" smtClean="0">
                <a:solidFill>
                  <a:srgbClr val="0000FF"/>
                </a:solidFill>
              </a:rPr>
              <a:t>Find Term</a:t>
            </a:r>
          </a:p>
        </p:txBody>
      </p:sp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2627313" y="4652963"/>
            <a:ext cx="1081087" cy="28733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50000"/>
              </a:spcBef>
            </a:pPr>
            <a:endParaRPr lang="ko-KR" altLang="ko-KR"/>
          </a:p>
        </p:txBody>
      </p:sp>
      <p:sp>
        <p:nvSpPr>
          <p:cNvPr id="28675" name="AutoShape 23"/>
          <p:cNvSpPr>
            <a:spLocks noChangeAspect="1" noChangeArrowheads="1"/>
          </p:cNvSpPr>
          <p:nvPr/>
        </p:nvSpPr>
        <p:spPr bwMode="auto">
          <a:xfrm flipH="1">
            <a:off x="323850" y="4724400"/>
            <a:ext cx="7632700" cy="129698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Find EMTREE Term:  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-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입력한 검색어에 대한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EMTREE Term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보여줌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-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찾고자 하는 단어에  매치되는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EMTREE TERM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를 제시해주며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,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각각을 클릭하면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Tree 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구조에서 어느 위치에 속해 있는지 보여줌</a:t>
            </a:r>
          </a:p>
        </p:txBody>
      </p:sp>
      <p:pic>
        <p:nvPicPr>
          <p:cNvPr id="28676" name="Picture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628775"/>
            <a:ext cx="7848600" cy="27924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5. EMTREE Keywords – </a:t>
            </a:r>
            <a:r>
              <a:rPr lang="en-US" altLang="ko-KR" sz="2800" smtClean="0">
                <a:solidFill>
                  <a:srgbClr val="0000FF"/>
                </a:solidFill>
              </a:rPr>
              <a:t>Find Term</a:t>
            </a:r>
          </a:p>
        </p:txBody>
      </p:sp>
      <p:pic>
        <p:nvPicPr>
          <p:cNvPr id="29698" name="Picture 5"/>
          <p:cNvPicPr>
            <a:picLocks noChangeAspect="1" noChangeArrowheads="1"/>
          </p:cNvPicPr>
          <p:nvPr/>
        </p:nvPicPr>
        <p:blipFill>
          <a:blip r:embed="rId2"/>
          <a:srcRect l="-516"/>
          <a:stretch>
            <a:fillRect/>
          </a:stretch>
        </p:blipFill>
        <p:spPr bwMode="auto">
          <a:xfrm>
            <a:off x="369888" y="1628775"/>
            <a:ext cx="5138737" cy="46593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sp>
        <p:nvSpPr>
          <p:cNvPr id="29699" name="AutoShape 7"/>
          <p:cNvSpPr>
            <a:spLocks noGrp="1" noChangeAspect="1" noChangeArrowheads="1"/>
          </p:cNvSpPr>
          <p:nvPr>
            <p:ph type="body" idx="1"/>
          </p:nvPr>
        </p:nvSpPr>
        <p:spPr>
          <a:xfrm flipH="1">
            <a:off x="5651500" y="1700213"/>
            <a:ext cx="3313113" cy="2160587"/>
          </a:xfrm>
          <a:solidFill>
            <a:srgbClr val="FFFF99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예를 들어</a:t>
            </a:r>
            <a:r>
              <a:rPr lang="en-US" altLang="ko-KR" sz="1600" smtClean="0"/>
              <a:t>, </a:t>
            </a:r>
            <a:r>
              <a:rPr lang="en-US" altLang="ko-KR" sz="1600" smtClean="0">
                <a:solidFill>
                  <a:srgbClr val="0000FF"/>
                </a:solidFill>
              </a:rPr>
              <a:t>Cancer</a:t>
            </a:r>
            <a:r>
              <a:rPr lang="ko-KR" altLang="en-US" sz="1600" smtClean="0"/>
              <a:t>에 대한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1600" smtClean="0"/>
              <a:t>EMTREE Term</a:t>
            </a:r>
            <a:r>
              <a:rPr lang="ko-KR" altLang="en-US" sz="1600" smtClean="0"/>
              <a:t>을 찾으면</a:t>
            </a:r>
            <a:r>
              <a:rPr lang="en-US" altLang="ko-KR" sz="1600" smtClean="0"/>
              <a:t>…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왼쪽과 같이 </a:t>
            </a:r>
            <a:r>
              <a:rPr lang="en-US" altLang="ko-KR" sz="1600" smtClean="0"/>
              <a:t>cancer</a:t>
            </a:r>
            <a:r>
              <a:rPr lang="ko-KR" altLang="en-US" sz="1600" smtClean="0"/>
              <a:t>와 매치되는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1600" smtClean="0"/>
              <a:t>EMTREE Term</a:t>
            </a:r>
            <a:r>
              <a:rPr lang="ko-KR" altLang="en-US" sz="1600" smtClean="0"/>
              <a:t>을 보여주며</a:t>
            </a:r>
            <a:r>
              <a:rPr lang="en-US" altLang="ko-KR" sz="1600" smtClean="0"/>
              <a:t>, </a:t>
            </a:r>
            <a:r>
              <a:rPr lang="ko-KR" altLang="en-US" sz="1600" smtClean="0"/>
              <a:t>링크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되어 있는 </a:t>
            </a:r>
            <a:r>
              <a:rPr lang="en-US" altLang="ko-KR" sz="1600" smtClean="0"/>
              <a:t>Term</a:t>
            </a:r>
            <a:r>
              <a:rPr lang="ko-KR" altLang="en-US" sz="1600" smtClean="0"/>
              <a:t>을 클릭하면 각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1600" smtClean="0"/>
              <a:t>Term</a:t>
            </a:r>
            <a:r>
              <a:rPr lang="ko-KR" altLang="en-US" sz="1600" smtClean="0"/>
              <a:t>이 </a:t>
            </a:r>
            <a:r>
              <a:rPr lang="en-US" altLang="ko-KR" sz="1600" smtClean="0"/>
              <a:t>Tree </a:t>
            </a:r>
            <a:r>
              <a:rPr lang="ko-KR" altLang="en-US" sz="1600" smtClean="0"/>
              <a:t>구조에서 어떤 위치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에 속해 있는지 계층적으로 보여줌</a:t>
            </a:r>
          </a:p>
        </p:txBody>
      </p:sp>
      <p:pic>
        <p:nvPicPr>
          <p:cNvPr id="29700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3713" y="4076700"/>
            <a:ext cx="4319587" cy="256381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9701" name="AutoShape 12"/>
          <p:cNvSpPr>
            <a:spLocks noChangeAspect="1" noChangeArrowheads="1"/>
          </p:cNvSpPr>
          <p:nvPr/>
        </p:nvSpPr>
        <p:spPr bwMode="auto">
          <a:xfrm flipH="1">
            <a:off x="6227763" y="4365625"/>
            <a:ext cx="2663825" cy="216058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@ Get Records: 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관련 데이터 보여줌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@ Add to Search Form: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Search form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의 기능 등을 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현재 결과에 추가할 경우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@ Info: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현재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Term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의 유사어 제공</a:t>
            </a:r>
          </a:p>
        </p:txBody>
      </p:sp>
      <p:sp>
        <p:nvSpPr>
          <p:cNvPr id="29702" name="AutoShape 14"/>
          <p:cNvSpPr>
            <a:spLocks noChangeArrowheads="1"/>
          </p:cNvSpPr>
          <p:nvPr/>
        </p:nvSpPr>
        <p:spPr bwMode="auto">
          <a:xfrm>
            <a:off x="2916238" y="3068638"/>
            <a:ext cx="1008062" cy="360362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ko-KR" altLang="en-US"/>
          </a:p>
        </p:txBody>
      </p:sp>
      <p:sp>
        <p:nvSpPr>
          <p:cNvPr id="29703" name="Line 15"/>
          <p:cNvSpPr>
            <a:spLocks noChangeShapeType="1"/>
          </p:cNvSpPr>
          <p:nvPr/>
        </p:nvSpPr>
        <p:spPr bwMode="auto">
          <a:xfrm>
            <a:off x="3276600" y="3357563"/>
            <a:ext cx="287338" cy="16557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9704" name="AutoShape 16"/>
          <p:cNvSpPr>
            <a:spLocks noChangeArrowheads="1"/>
          </p:cNvSpPr>
          <p:nvPr/>
        </p:nvSpPr>
        <p:spPr bwMode="auto">
          <a:xfrm>
            <a:off x="3851275" y="5589588"/>
            <a:ext cx="2089150" cy="287337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ko-KR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8458200" cy="795338"/>
          </a:xfrm>
        </p:spPr>
        <p:txBody>
          <a:bodyPr/>
          <a:lstStyle/>
          <a:p>
            <a:pPr eaLnBrk="1" hangingPunct="1"/>
            <a:r>
              <a:rPr lang="en-US" altLang="ko-KR" smtClean="0"/>
              <a:t>5. EMTREE Keywords</a:t>
            </a:r>
            <a:r>
              <a:rPr lang="en-US" altLang="ko-KR" sz="3200" smtClean="0"/>
              <a:t> – </a:t>
            </a:r>
            <a:r>
              <a:rPr lang="en-US" altLang="ko-KR" sz="2800" smtClean="0">
                <a:solidFill>
                  <a:srgbClr val="0000FF"/>
                </a:solidFill>
              </a:rPr>
              <a:t>Browse by Facet</a:t>
            </a:r>
          </a:p>
        </p:txBody>
      </p:sp>
      <p:pic>
        <p:nvPicPr>
          <p:cNvPr id="3072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5" y="1628775"/>
            <a:ext cx="5689600" cy="38068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sp>
        <p:nvSpPr>
          <p:cNvPr id="30723" name="AutoShape 6"/>
          <p:cNvSpPr>
            <a:spLocks noGrp="1" noChangeAspect="1" noChangeArrowheads="1"/>
          </p:cNvSpPr>
          <p:nvPr>
            <p:ph type="body" idx="1"/>
          </p:nvPr>
        </p:nvSpPr>
        <p:spPr>
          <a:xfrm flipH="1">
            <a:off x="3492500" y="4941888"/>
            <a:ext cx="4752975" cy="1152525"/>
          </a:xfrm>
          <a:solidFill>
            <a:srgbClr val="FFFF99"/>
          </a:solidFill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1600" smtClean="0"/>
              <a:t>EMTREE</a:t>
            </a:r>
            <a:r>
              <a:rPr lang="ko-KR" altLang="en-US" sz="1600" smtClean="0"/>
              <a:t>의 </a:t>
            </a:r>
            <a:r>
              <a:rPr lang="en-US" altLang="ko-KR" sz="1600" smtClean="0"/>
              <a:t>Tree</a:t>
            </a:r>
            <a:r>
              <a:rPr lang="ko-KR" altLang="en-US" sz="1600" smtClean="0"/>
              <a:t>가운데</a:t>
            </a:r>
            <a:r>
              <a:rPr lang="en-US" altLang="ko-KR" sz="1600" smtClean="0"/>
              <a:t>, </a:t>
            </a:r>
            <a:r>
              <a:rPr lang="ko-KR" altLang="en-US" sz="1600" smtClean="0"/>
              <a:t>상위 </a:t>
            </a:r>
            <a:r>
              <a:rPr lang="en-US" altLang="ko-KR" sz="1600" smtClean="0"/>
              <a:t>15</a:t>
            </a:r>
            <a:r>
              <a:rPr lang="ko-KR" altLang="en-US" sz="1600" smtClean="0"/>
              <a:t>개 </a:t>
            </a:r>
            <a:r>
              <a:rPr lang="en-US" altLang="ko-KR" sz="1600" smtClean="0"/>
              <a:t>facet </a:t>
            </a:r>
            <a:r>
              <a:rPr lang="ko-KR" altLang="en-US" sz="1600" smtClean="0"/>
              <a:t>를 보여줌</a:t>
            </a:r>
            <a:r>
              <a:rPr lang="en-US" altLang="ko-KR" sz="1600" smtClean="0"/>
              <a:t>.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endParaRPr lang="en-US" altLang="ko-KR" sz="1600" smtClean="0"/>
          </a:p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각각의 하위 </a:t>
            </a:r>
            <a:r>
              <a:rPr lang="en-US" altLang="ko-KR" sz="1600" smtClean="0"/>
              <a:t>facet</a:t>
            </a:r>
            <a:r>
              <a:rPr lang="ko-KR" altLang="en-US" sz="1600" smtClean="0"/>
              <a:t>를 보기 위해서는 해당 </a:t>
            </a:r>
            <a:r>
              <a:rPr lang="en-US" altLang="ko-KR" sz="1600" smtClean="0"/>
              <a:t>facet</a:t>
            </a:r>
            <a:r>
              <a:rPr lang="ko-KR" altLang="en-US" sz="1600" smtClean="0"/>
              <a:t>를 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계속적으로 클릭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8458200" cy="795338"/>
          </a:xfrm>
        </p:spPr>
        <p:txBody>
          <a:bodyPr/>
          <a:lstStyle/>
          <a:p>
            <a:pPr eaLnBrk="1" hangingPunct="1"/>
            <a:r>
              <a:rPr lang="en-US" altLang="ko-KR" smtClean="0"/>
              <a:t>5. EMTREE Keywords – </a:t>
            </a:r>
            <a:r>
              <a:rPr lang="en-US" altLang="ko-KR" sz="2800" smtClean="0">
                <a:solidFill>
                  <a:srgbClr val="0000FF"/>
                </a:solidFill>
              </a:rPr>
              <a:t>Browse A - Z</a:t>
            </a:r>
          </a:p>
        </p:txBody>
      </p:sp>
      <p:pic>
        <p:nvPicPr>
          <p:cNvPr id="31746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700213"/>
            <a:ext cx="5041900" cy="216058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pic>
        <p:nvPicPr>
          <p:cNvPr id="31747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844675"/>
            <a:ext cx="4968875" cy="417671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1748" name="AutoShape 9"/>
          <p:cNvSpPr>
            <a:spLocks noChangeArrowheads="1"/>
          </p:cNvSpPr>
          <p:nvPr/>
        </p:nvSpPr>
        <p:spPr bwMode="auto">
          <a:xfrm rot="-2014095">
            <a:off x="3492500" y="3284538"/>
            <a:ext cx="360363" cy="1079500"/>
          </a:xfrm>
          <a:prstGeom prst="curvedRightArrow">
            <a:avLst>
              <a:gd name="adj1" fmla="val 59912"/>
              <a:gd name="adj2" fmla="val 119824"/>
              <a:gd name="adj3" fmla="val 33333"/>
            </a:avLst>
          </a:prstGeom>
          <a:solidFill>
            <a:srgbClr val="0000FF"/>
          </a:solidFill>
          <a:ln w="127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ko-KR" altLang="en-US"/>
          </a:p>
        </p:txBody>
      </p:sp>
      <p:sp>
        <p:nvSpPr>
          <p:cNvPr id="31749" name="AutoShape 11"/>
          <p:cNvSpPr>
            <a:spLocks noGrp="1" noChangeAspect="1" noChangeArrowheads="1"/>
          </p:cNvSpPr>
          <p:nvPr>
            <p:ph type="body" idx="1"/>
          </p:nvPr>
        </p:nvSpPr>
        <p:spPr>
          <a:xfrm flipH="1">
            <a:off x="179388" y="4221163"/>
            <a:ext cx="3600450" cy="1871662"/>
          </a:xfrm>
          <a:solidFill>
            <a:srgbClr val="FFFF99"/>
          </a:solidFill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찾고자 하는 단어의 시작 알파벳을 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입력 후 </a:t>
            </a:r>
            <a:r>
              <a:rPr lang="en-US" altLang="ko-KR" sz="1600" smtClean="0"/>
              <a:t>FIND..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해당 알파벳으로 시작하는 </a:t>
            </a:r>
            <a:r>
              <a:rPr lang="en-US" altLang="ko-KR" sz="1600" smtClean="0"/>
              <a:t>EMTREE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1600" smtClean="0"/>
              <a:t>Term</a:t>
            </a:r>
            <a:r>
              <a:rPr lang="ko-KR" altLang="en-US" sz="1600" smtClean="0"/>
              <a:t>을 모두 보여줌</a:t>
            </a:r>
            <a:r>
              <a:rPr lang="en-US" altLang="ko-KR" sz="160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링크되어 있는 </a:t>
            </a:r>
            <a:r>
              <a:rPr lang="en-US" altLang="ko-KR" sz="1600" smtClean="0"/>
              <a:t>Term</a:t>
            </a:r>
            <a:r>
              <a:rPr lang="ko-KR" altLang="en-US" sz="1600" smtClean="0"/>
              <a:t>을 클릭하면 해당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어의 </a:t>
            </a:r>
            <a:r>
              <a:rPr lang="en-US" altLang="ko-KR" sz="1600" smtClean="0"/>
              <a:t>Tree </a:t>
            </a:r>
            <a:r>
              <a:rPr lang="ko-KR" altLang="en-US" sz="1600" smtClean="0"/>
              <a:t>구조 상에서 위치 알려줌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목   차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46799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ko-KR"/>
              <a:t> </a:t>
            </a:r>
            <a:r>
              <a:rPr lang="ko-KR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접속하기</a:t>
            </a:r>
          </a:p>
          <a:p>
            <a:pPr eaLnBrk="1" hangingPunct="1">
              <a:defRPr/>
            </a:pPr>
            <a:r>
              <a:rPr lang="ko-KR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ko-KR">
                <a:effectLst>
                  <a:outerShdw blurRad="38100" dist="38100" dir="2700000" algn="tl">
                    <a:srgbClr val="C0C0C0"/>
                  </a:outerShdw>
                </a:effectLst>
              </a:rPr>
              <a:t>EMBASE </a:t>
            </a:r>
            <a:r>
              <a:rPr lang="ko-KR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소개</a:t>
            </a:r>
          </a:p>
          <a:p>
            <a:pPr eaLnBrk="1" hangingPunct="1">
              <a:defRPr/>
            </a:pPr>
            <a:r>
              <a:rPr lang="ko-KR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ko-KR">
                <a:effectLst>
                  <a:outerShdw blurRad="38100" dist="38100" dir="2700000" algn="tl">
                    <a:srgbClr val="C0C0C0"/>
                  </a:outerShdw>
                </a:effectLst>
              </a:rPr>
              <a:t>EMBASE.com </a:t>
            </a:r>
            <a:r>
              <a:rPr lang="ko-KR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인터페이스</a:t>
            </a:r>
          </a:p>
          <a:p>
            <a:pPr eaLnBrk="1" hangingPunct="1">
              <a:defRPr/>
            </a:pPr>
            <a:r>
              <a:rPr lang="ko-KR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ko-KR">
                <a:effectLst>
                  <a:outerShdw blurRad="38100" dist="38100" dir="2700000" algn="tl">
                    <a:srgbClr val="C0C0C0"/>
                  </a:outerShdw>
                </a:effectLst>
              </a:rPr>
              <a:t>Search </a:t>
            </a:r>
            <a:r>
              <a:rPr lang="ko-KR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화면</a:t>
            </a:r>
          </a:p>
          <a:p>
            <a:pPr eaLnBrk="1" hangingPunct="1">
              <a:defRPr/>
            </a:pPr>
            <a:r>
              <a:rPr lang="ko-KR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ko-KR">
                <a:effectLst>
                  <a:outerShdw blurRad="38100" dist="38100" dir="2700000" algn="tl">
                    <a:srgbClr val="C0C0C0"/>
                  </a:outerShdw>
                </a:effectLst>
              </a:rPr>
              <a:t>EMTREE Keywords</a:t>
            </a:r>
          </a:p>
          <a:p>
            <a:pPr eaLnBrk="1" hangingPunct="1">
              <a:defRPr/>
            </a:pPr>
            <a:r>
              <a:rPr lang="en-US" altLang="ko-KR">
                <a:effectLst>
                  <a:outerShdw blurRad="38100" dist="38100" dir="2700000" algn="tl">
                    <a:srgbClr val="C0C0C0"/>
                  </a:outerShdw>
                </a:effectLst>
              </a:rPr>
              <a:t> Journals</a:t>
            </a:r>
          </a:p>
          <a:p>
            <a:pPr eaLnBrk="1" hangingPunct="1">
              <a:defRPr/>
            </a:pPr>
            <a:r>
              <a:rPr lang="en-US" altLang="ko-KR">
                <a:effectLst>
                  <a:outerShdw blurRad="38100" dist="38100" dir="2700000" algn="tl">
                    <a:srgbClr val="C0C0C0"/>
                  </a:outerShdw>
                </a:effectLst>
              </a:rPr>
              <a:t> Authors</a:t>
            </a:r>
          </a:p>
          <a:p>
            <a:pPr eaLnBrk="1" hangingPunct="1">
              <a:defRPr/>
            </a:pPr>
            <a:r>
              <a:rPr lang="en-US" altLang="ko-KR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ko-KR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검색 결과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1484313"/>
            <a:ext cx="7921625" cy="47434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</p:pic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6. Journals – </a:t>
            </a:r>
            <a:r>
              <a:rPr lang="en-US" altLang="ko-KR" sz="2800" smtClean="0">
                <a:solidFill>
                  <a:srgbClr val="0000FF"/>
                </a:solidFill>
              </a:rPr>
              <a:t>Browse Journals</a:t>
            </a:r>
          </a:p>
        </p:txBody>
      </p:sp>
      <p:sp>
        <p:nvSpPr>
          <p:cNvPr id="32771" name="AutoShape 13"/>
          <p:cNvSpPr>
            <a:spLocks noGrp="1" noChangeAspect="1" noChangeArrowheads="1"/>
          </p:cNvSpPr>
          <p:nvPr>
            <p:ph type="body" idx="1"/>
          </p:nvPr>
        </p:nvSpPr>
        <p:spPr>
          <a:xfrm flipH="1">
            <a:off x="5219700" y="4005263"/>
            <a:ext cx="3600450" cy="1511300"/>
          </a:xfrm>
          <a:solidFill>
            <a:srgbClr val="FFFF99"/>
          </a:solidFill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1600" smtClean="0"/>
              <a:t>Browse Journals: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1600" smtClean="0"/>
              <a:t>- EMBASE</a:t>
            </a:r>
            <a:r>
              <a:rPr lang="ko-KR" altLang="en-US" sz="1600" smtClean="0"/>
              <a:t>에 인덱스 되어 있는 각 저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널의 </a:t>
            </a:r>
            <a:r>
              <a:rPr lang="en-US" altLang="ko-KR" sz="1600" smtClean="0">
                <a:solidFill>
                  <a:srgbClr val="0000FF"/>
                </a:solidFill>
              </a:rPr>
              <a:t>Vol, Issue</a:t>
            </a:r>
            <a:r>
              <a:rPr lang="en-US" altLang="ko-KR" sz="1600" smtClean="0"/>
              <a:t> </a:t>
            </a:r>
            <a:r>
              <a:rPr lang="ko-KR" altLang="en-US" sz="1600" smtClean="0"/>
              <a:t>로 저널 검색</a:t>
            </a:r>
            <a:r>
              <a:rPr lang="en-US" altLang="ko-KR" sz="160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1600" smtClean="0"/>
              <a:t>- </a:t>
            </a:r>
            <a:r>
              <a:rPr lang="ko-KR" altLang="en-US" sz="1600" smtClean="0"/>
              <a:t>저널 내에서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저널 </a:t>
            </a:r>
            <a:r>
              <a:rPr lang="en-US" altLang="ko-KR" sz="1600" smtClean="0"/>
              <a:t>Volume </a:t>
            </a:r>
            <a:r>
              <a:rPr lang="ko-KR" altLang="en-US" sz="1600" smtClean="0"/>
              <a:t>내에서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 검색 가능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4000" smtClean="0"/>
              <a:t>6. Journals – </a:t>
            </a:r>
            <a:r>
              <a:rPr lang="en-US" altLang="ko-KR" sz="3200" smtClean="0">
                <a:solidFill>
                  <a:srgbClr val="0000FF"/>
                </a:solidFill>
              </a:rPr>
              <a:t>Journals by topics</a:t>
            </a:r>
          </a:p>
        </p:txBody>
      </p:sp>
      <p:pic>
        <p:nvPicPr>
          <p:cNvPr id="3379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557338"/>
            <a:ext cx="6985000" cy="475138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pic>
        <p:nvPicPr>
          <p:cNvPr id="3379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67175" y="3357563"/>
            <a:ext cx="4105275" cy="32512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3796" name="AutoShape 6"/>
          <p:cNvSpPr>
            <a:spLocks noGrp="1" noChangeAspect="1" noChangeArrowheads="1"/>
          </p:cNvSpPr>
          <p:nvPr>
            <p:ph type="body" idx="1"/>
          </p:nvPr>
        </p:nvSpPr>
        <p:spPr>
          <a:xfrm flipH="1">
            <a:off x="5148263" y="1700213"/>
            <a:ext cx="3744912" cy="1368425"/>
          </a:xfrm>
          <a:solidFill>
            <a:srgbClr val="FFFF99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1600" smtClean="0"/>
              <a:t>Journals by topics: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1600" smtClean="0"/>
              <a:t>- Biomedical </a:t>
            </a:r>
            <a:r>
              <a:rPr lang="ko-KR" altLang="en-US" sz="1600" smtClean="0"/>
              <a:t>분야의 다양한 </a:t>
            </a:r>
            <a:r>
              <a:rPr lang="en-US" altLang="ko-KR" sz="1600" smtClean="0"/>
              <a:t>Subject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를 제공</a:t>
            </a:r>
            <a:r>
              <a:rPr lang="en-US" altLang="ko-KR" sz="1600" smtClean="0"/>
              <a:t>. 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각 주제마다 해당 저널들을 보여줌</a:t>
            </a:r>
          </a:p>
        </p:txBody>
      </p:sp>
      <p:sp>
        <p:nvSpPr>
          <p:cNvPr id="33797" name="AutoShape 10"/>
          <p:cNvSpPr>
            <a:spLocks noChangeArrowheads="1"/>
          </p:cNvSpPr>
          <p:nvPr/>
        </p:nvSpPr>
        <p:spPr bwMode="auto">
          <a:xfrm>
            <a:off x="1547813" y="2060575"/>
            <a:ext cx="2016125" cy="288925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ko-KR" altLang="en-US"/>
          </a:p>
        </p:txBody>
      </p:sp>
      <p:sp>
        <p:nvSpPr>
          <p:cNvPr id="33798" name="Line 11"/>
          <p:cNvSpPr>
            <a:spLocks noChangeShapeType="1"/>
          </p:cNvSpPr>
          <p:nvPr/>
        </p:nvSpPr>
        <p:spPr bwMode="auto">
          <a:xfrm>
            <a:off x="2916238" y="2349500"/>
            <a:ext cx="1150937" cy="12239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412875"/>
            <a:ext cx="7775575" cy="465772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</p:pic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6. Journals – </a:t>
            </a:r>
            <a:r>
              <a:rPr lang="en-US" altLang="ko-KR" sz="2800" smtClean="0">
                <a:solidFill>
                  <a:srgbClr val="0000FF"/>
                </a:solidFill>
              </a:rPr>
              <a:t>Publisher Info</a:t>
            </a:r>
          </a:p>
        </p:txBody>
      </p:sp>
      <p:sp>
        <p:nvSpPr>
          <p:cNvPr id="34819" name="AutoShape 5"/>
          <p:cNvSpPr>
            <a:spLocks noGrp="1" noChangeAspect="1" noChangeArrowheads="1"/>
          </p:cNvSpPr>
          <p:nvPr>
            <p:ph type="body" idx="1"/>
          </p:nvPr>
        </p:nvSpPr>
        <p:spPr>
          <a:xfrm flipH="1">
            <a:off x="2051050" y="5157788"/>
            <a:ext cx="6624638" cy="1008062"/>
          </a:xfrm>
          <a:solidFill>
            <a:srgbClr val="FFFF99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1600" smtClean="0"/>
              <a:t>Publisher Information: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선택한 저널의 출판사명</a:t>
            </a:r>
            <a:r>
              <a:rPr lang="en-US" altLang="ko-KR" sz="1600" smtClean="0"/>
              <a:t>, </a:t>
            </a:r>
            <a:r>
              <a:rPr lang="ko-KR" altLang="en-US" sz="1600" smtClean="0"/>
              <a:t>주소</a:t>
            </a:r>
            <a:r>
              <a:rPr lang="en-US" altLang="ko-KR" sz="1600" smtClean="0"/>
              <a:t>, Journal CODEN, ISSN, </a:t>
            </a:r>
            <a:r>
              <a:rPr lang="ko-KR" altLang="en-US" sz="1600" smtClean="0"/>
              <a:t>저널 약어명</a:t>
            </a:r>
            <a:r>
              <a:rPr lang="en-US" altLang="ko-KR" sz="1600" smtClean="0"/>
              <a:t>, 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발행주기 등 정보 제공</a:t>
            </a:r>
          </a:p>
        </p:txBody>
      </p:sp>
      <p:sp>
        <p:nvSpPr>
          <p:cNvPr id="34820" name="AutoShape 9"/>
          <p:cNvSpPr>
            <a:spLocks noChangeArrowheads="1"/>
          </p:cNvSpPr>
          <p:nvPr/>
        </p:nvSpPr>
        <p:spPr bwMode="auto">
          <a:xfrm>
            <a:off x="539750" y="2492375"/>
            <a:ext cx="1008063" cy="288925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ko-KR" altLang="en-US"/>
          </a:p>
        </p:txBody>
      </p:sp>
      <p:pic>
        <p:nvPicPr>
          <p:cNvPr id="34821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7675" y="3068638"/>
            <a:ext cx="4457700" cy="181927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7. Authors</a:t>
            </a:r>
          </a:p>
        </p:txBody>
      </p:sp>
      <p:pic>
        <p:nvPicPr>
          <p:cNvPr id="35842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1773238"/>
            <a:ext cx="7048500" cy="233362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5843" name="AutoShape 14"/>
          <p:cNvSpPr>
            <a:spLocks noChangeAspect="1" noChangeArrowheads="1"/>
          </p:cNvSpPr>
          <p:nvPr/>
        </p:nvSpPr>
        <p:spPr bwMode="auto">
          <a:xfrm flipH="1">
            <a:off x="395288" y="4292600"/>
            <a:ext cx="7777162" cy="20891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저자명으로 검색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1. “ “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사용하지 않음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2. Initial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이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2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개 이상일 경우에는 첫 번째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initial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뒤에 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Period (.)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를 반드시 삽입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3.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정확한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spelling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을 모를 경우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,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아는 부분의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spelling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만으로 검색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4. Field Search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에서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Author name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선택 후 저자명으로 검색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Quick Search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에서 ‘저자명’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:au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로 검색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=&gt;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같은 검색 결과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8. </a:t>
            </a:r>
            <a:r>
              <a:rPr lang="ko-KR" altLang="en-US" smtClean="0"/>
              <a:t>검색 결과</a:t>
            </a:r>
          </a:p>
        </p:txBody>
      </p:sp>
      <p:pic>
        <p:nvPicPr>
          <p:cNvPr id="3686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1514475"/>
            <a:ext cx="8353425" cy="44354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</p:pic>
      <p:sp>
        <p:nvSpPr>
          <p:cNvPr id="36867" name="AutoShape 6"/>
          <p:cNvSpPr>
            <a:spLocks noChangeArrowheads="1"/>
          </p:cNvSpPr>
          <p:nvPr/>
        </p:nvSpPr>
        <p:spPr bwMode="auto">
          <a:xfrm>
            <a:off x="1692275" y="2349500"/>
            <a:ext cx="7056438" cy="1150938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ko-KR" altLang="en-US"/>
          </a:p>
        </p:txBody>
      </p:sp>
      <p:sp>
        <p:nvSpPr>
          <p:cNvPr id="36868" name="AutoShape 8"/>
          <p:cNvSpPr>
            <a:spLocks noGrp="1" noChangeAspect="1" noChangeArrowheads="1"/>
          </p:cNvSpPr>
          <p:nvPr>
            <p:ph type="body" idx="1"/>
          </p:nvPr>
        </p:nvSpPr>
        <p:spPr>
          <a:xfrm flipH="1">
            <a:off x="2771775" y="3789363"/>
            <a:ext cx="4608513" cy="647700"/>
          </a:xfrm>
          <a:solidFill>
            <a:srgbClr val="FFFF99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검색한 결과를 저장</a:t>
            </a:r>
            <a:r>
              <a:rPr lang="en-US" altLang="ko-KR" sz="1600" smtClean="0"/>
              <a:t>, </a:t>
            </a:r>
            <a:r>
              <a:rPr lang="ko-KR" altLang="en-US" sz="1600" smtClean="0"/>
              <a:t>삭제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인쇄 가능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검색한 결과를 조합</a:t>
            </a:r>
            <a:r>
              <a:rPr lang="en-US" altLang="ko-KR" sz="1600" smtClean="0"/>
              <a:t>(combine)</a:t>
            </a:r>
            <a:r>
              <a:rPr lang="ko-KR" altLang="en-US" sz="1600" smtClean="0"/>
              <a:t>을 이용한 재 검색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8. </a:t>
            </a:r>
            <a:r>
              <a:rPr lang="ko-KR" altLang="en-US" smtClean="0"/>
              <a:t>검색 결과 </a:t>
            </a:r>
            <a:r>
              <a:rPr lang="en-US" altLang="ko-KR" smtClean="0"/>
              <a:t>(</a:t>
            </a:r>
            <a:r>
              <a:rPr lang="ko-KR" altLang="en-US" smtClean="0"/>
              <a:t>저장</a:t>
            </a:r>
            <a:r>
              <a:rPr lang="en-US" altLang="ko-KR" smtClean="0"/>
              <a:t>)</a:t>
            </a:r>
          </a:p>
        </p:txBody>
      </p:sp>
      <p:pic>
        <p:nvPicPr>
          <p:cNvPr id="3789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9738" y="1773238"/>
            <a:ext cx="8093075" cy="42926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</p:pic>
      <p:sp>
        <p:nvSpPr>
          <p:cNvPr id="37891" name="AutoShape 5"/>
          <p:cNvSpPr>
            <a:spLocks noChangeArrowheads="1"/>
          </p:cNvSpPr>
          <p:nvPr/>
        </p:nvSpPr>
        <p:spPr bwMode="auto">
          <a:xfrm>
            <a:off x="395288" y="3573463"/>
            <a:ext cx="1296987" cy="1150937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ko-KR" altLang="en-US"/>
          </a:p>
        </p:txBody>
      </p:sp>
      <p:sp>
        <p:nvSpPr>
          <p:cNvPr id="37892" name="AutoShape 6"/>
          <p:cNvSpPr>
            <a:spLocks noChangeArrowheads="1"/>
          </p:cNvSpPr>
          <p:nvPr/>
        </p:nvSpPr>
        <p:spPr bwMode="auto">
          <a:xfrm>
            <a:off x="1763713" y="2636838"/>
            <a:ext cx="1152525" cy="1079500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ko-KR" altLang="en-US"/>
          </a:p>
        </p:txBody>
      </p:sp>
      <p:sp>
        <p:nvSpPr>
          <p:cNvPr id="37893" name="AutoShape 8"/>
          <p:cNvSpPr>
            <a:spLocks noGrp="1" noChangeAspect="1" noChangeArrowheads="1"/>
          </p:cNvSpPr>
          <p:nvPr>
            <p:ph type="body" idx="1"/>
          </p:nvPr>
        </p:nvSpPr>
        <p:spPr>
          <a:xfrm flipH="1">
            <a:off x="2555875" y="3644900"/>
            <a:ext cx="3744913" cy="647700"/>
          </a:xfrm>
          <a:solidFill>
            <a:srgbClr val="FFFF99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검색 결과를 </a:t>
            </a:r>
            <a:r>
              <a:rPr lang="en-US" altLang="ko-KR" sz="1600" smtClean="0"/>
              <a:t>Folder</a:t>
            </a:r>
            <a:r>
              <a:rPr lang="ko-KR" altLang="en-US" sz="1600" smtClean="0"/>
              <a:t>를 생성하여 관리할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수 있음 </a:t>
            </a:r>
            <a:r>
              <a:rPr lang="en-US" altLang="ko-KR" sz="1600" smtClean="0"/>
              <a:t>!!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8. </a:t>
            </a:r>
            <a:r>
              <a:rPr lang="ko-KR" altLang="en-US" smtClean="0"/>
              <a:t>검색 결과 </a:t>
            </a:r>
            <a:r>
              <a:rPr lang="en-US" altLang="ko-KR" smtClean="0"/>
              <a:t>(</a:t>
            </a:r>
            <a:r>
              <a:rPr lang="ko-KR" altLang="en-US" smtClean="0"/>
              <a:t>저장</a:t>
            </a:r>
            <a:r>
              <a:rPr lang="en-US" altLang="ko-KR" smtClean="0"/>
              <a:t>)</a:t>
            </a:r>
          </a:p>
        </p:txBody>
      </p:sp>
      <p:pic>
        <p:nvPicPr>
          <p:cNvPr id="3891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773238"/>
            <a:ext cx="8207375" cy="49180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</p:pic>
      <p:sp>
        <p:nvSpPr>
          <p:cNvPr id="38915" name="AutoShape 5"/>
          <p:cNvSpPr>
            <a:spLocks noChangeArrowheads="1"/>
          </p:cNvSpPr>
          <p:nvPr/>
        </p:nvSpPr>
        <p:spPr bwMode="auto">
          <a:xfrm>
            <a:off x="1835150" y="3573463"/>
            <a:ext cx="7129463" cy="3095625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ko-KR" altLang="en-US"/>
          </a:p>
        </p:txBody>
      </p:sp>
      <p:sp>
        <p:nvSpPr>
          <p:cNvPr id="38916" name="AutoShape 7"/>
          <p:cNvSpPr>
            <a:spLocks noGrp="1" noChangeAspect="1" noChangeArrowheads="1"/>
          </p:cNvSpPr>
          <p:nvPr>
            <p:ph type="body" idx="1"/>
          </p:nvPr>
        </p:nvSpPr>
        <p:spPr>
          <a:xfrm flipH="1">
            <a:off x="2771775" y="3213100"/>
            <a:ext cx="3744913" cy="647700"/>
          </a:xfrm>
          <a:solidFill>
            <a:srgbClr val="FFFF99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과거 검색한 결과를 저장한 후에 저장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한 </a:t>
            </a:r>
            <a:r>
              <a:rPr lang="en-US" altLang="ko-KR" sz="1600" smtClean="0"/>
              <a:t>folder</a:t>
            </a:r>
            <a:r>
              <a:rPr lang="ko-KR" altLang="en-US" sz="1600" smtClean="0"/>
              <a:t>를 오픈하여 이용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71800" y="2062163"/>
            <a:ext cx="6019800" cy="1719262"/>
          </a:xfrm>
          <a:effectLst>
            <a:outerShdw dist="35921" dir="2700000" algn="ctr" rotWithShape="0">
              <a:srgbClr val="000000"/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ko-KR" altLang="en-US" sz="5100">
                <a:solidFill>
                  <a:schemeClr val="bg1"/>
                </a:solidFill>
              </a:rPr>
              <a:t>감사합니다</a:t>
            </a:r>
            <a:r>
              <a:rPr lang="en-US" altLang="ko-KR" sz="5100">
                <a:solidFill>
                  <a:schemeClr val="bg1"/>
                </a:solidFill>
              </a:rPr>
              <a:t>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5150"/>
            <a:ext cx="8229600" cy="992188"/>
          </a:xfrm>
        </p:spPr>
        <p:txBody>
          <a:bodyPr/>
          <a:lstStyle/>
          <a:p>
            <a:pPr eaLnBrk="1" hangingPunct="1"/>
            <a:r>
              <a:rPr lang="en-US" altLang="ko-KR" smtClean="0"/>
              <a:t>1. </a:t>
            </a:r>
            <a:r>
              <a:rPr lang="ko-KR" altLang="en-US" smtClean="0"/>
              <a:t>접속하기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48244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2800" smtClean="0"/>
              <a:t>- </a:t>
            </a:r>
            <a:r>
              <a:rPr lang="ko-KR" altLang="en-US" sz="2800" smtClean="0"/>
              <a:t>접속 </a:t>
            </a:r>
            <a:r>
              <a:rPr lang="en-US" altLang="ko-KR" sz="2800" smtClean="0"/>
              <a:t>URL - </a:t>
            </a:r>
            <a:r>
              <a:rPr lang="en-US" altLang="ko-KR" sz="2800" smtClean="0">
                <a:hlinkClick r:id="rId2"/>
              </a:rPr>
              <a:t>http://www.embase.com</a:t>
            </a:r>
            <a:endParaRPr lang="en-US" altLang="ko-KR" sz="2800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smtClean="0"/>
              <a:t>- IP </a:t>
            </a:r>
            <a:r>
              <a:rPr lang="ko-KR" altLang="en-US" sz="2800" smtClean="0"/>
              <a:t>내에서 자동 로그인</a:t>
            </a:r>
          </a:p>
          <a:p>
            <a:pPr eaLnBrk="1" hangingPunct="1">
              <a:buFont typeface="Wingdings" pitchFamily="2" charset="2"/>
              <a:buNone/>
            </a:pPr>
            <a:endParaRPr lang="en-US" altLang="ko-KR" sz="28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2. EMBASE </a:t>
            </a:r>
            <a:r>
              <a:rPr lang="ko-KR" altLang="en-US" smtClean="0"/>
              <a:t>소개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435975" cy="4238625"/>
          </a:xfrm>
        </p:spPr>
        <p:txBody>
          <a:bodyPr/>
          <a:lstStyle/>
          <a:p>
            <a:pPr eaLnBrk="1" hangingPunct="1"/>
            <a:r>
              <a:rPr lang="en-US" altLang="ko-KR" sz="2400" smtClean="0"/>
              <a:t>EMBASE</a:t>
            </a:r>
            <a:r>
              <a:rPr lang="ko-KR" altLang="en-US" sz="2400" smtClean="0"/>
              <a:t>는 의학 및 약학과 관련된 최신의 정보로 구성</a:t>
            </a:r>
          </a:p>
          <a:p>
            <a:pPr eaLnBrk="1" hangingPunct="1"/>
            <a:r>
              <a:rPr lang="ko-KR" altLang="en-US" sz="2400" smtClean="0"/>
              <a:t>포괄적이고 국제적인 생물 의학 및 약리 관련 정보를 제공</a:t>
            </a:r>
          </a:p>
          <a:p>
            <a:pPr eaLnBrk="1" hangingPunct="1"/>
            <a:r>
              <a:rPr lang="en-US" altLang="ko-KR" sz="2400" smtClean="0"/>
              <a:t>600 </a:t>
            </a:r>
            <a:r>
              <a:rPr lang="ko-KR" altLang="en-US" sz="2400" smtClean="0"/>
              <a:t>만 이상의 레코드 수록</a:t>
            </a:r>
          </a:p>
          <a:p>
            <a:pPr eaLnBrk="1" hangingPunct="1">
              <a:buFont typeface="Wingdings" pitchFamily="2" charset="2"/>
              <a:buNone/>
            </a:pPr>
            <a:endParaRPr lang="ko-KR" altLang="en-US" sz="2400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ko-KR" sz="2400" smtClean="0"/>
              <a:t>@ Record Coverage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400" smtClean="0"/>
              <a:t>EMBASE: 1974 ~ </a:t>
            </a:r>
            <a:r>
              <a:rPr lang="ko-KR" altLang="en-US" sz="2400" smtClean="0"/>
              <a:t>현재</a:t>
            </a:r>
            <a:r>
              <a:rPr lang="en-US" altLang="ko-KR" sz="2400" smtClean="0"/>
              <a:t>, </a:t>
            </a:r>
            <a:r>
              <a:rPr lang="ko-KR" altLang="en-US" sz="2400" smtClean="0"/>
              <a:t>매주 </a:t>
            </a:r>
            <a:r>
              <a:rPr lang="en-US" altLang="ko-KR" sz="2400" smtClean="0"/>
              <a:t>1,800 Record </a:t>
            </a:r>
            <a:r>
              <a:rPr lang="ko-KR" altLang="en-US" sz="2400" smtClean="0"/>
              <a:t>추가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400" smtClean="0"/>
              <a:t>MEDLINE: 1966 ~ </a:t>
            </a:r>
            <a:r>
              <a:rPr lang="ko-KR" altLang="en-US" sz="2400" smtClean="0"/>
              <a:t>현재</a:t>
            </a:r>
            <a:r>
              <a:rPr lang="en-US" altLang="ko-KR" sz="2400" smtClean="0"/>
              <a:t>, </a:t>
            </a:r>
            <a:r>
              <a:rPr lang="ko-KR" altLang="en-US" sz="2400" smtClean="0"/>
              <a:t>매주 </a:t>
            </a:r>
            <a:r>
              <a:rPr lang="en-US" altLang="ko-KR" sz="2400" smtClean="0"/>
              <a:t>600 Record </a:t>
            </a:r>
            <a:r>
              <a:rPr lang="ko-KR" altLang="en-US" sz="2400" smtClean="0"/>
              <a:t>추가</a:t>
            </a:r>
          </a:p>
          <a:p>
            <a:pPr eaLnBrk="1" hangingPunct="1">
              <a:buFont typeface="Wingdings" pitchFamily="2" charset="2"/>
              <a:buNone/>
            </a:pPr>
            <a:endParaRPr lang="ko-KR" altLang="en-US" sz="2400" smtClean="0"/>
          </a:p>
          <a:p>
            <a:pPr eaLnBrk="1" hangingPunct="1"/>
            <a:endParaRPr lang="en-US" altLang="ko-KR" sz="24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2. EMBASE </a:t>
            </a:r>
            <a:r>
              <a:rPr lang="ko-KR" altLang="en-US" smtClean="0"/>
              <a:t>소개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ko-KR" sz="2400" smtClean="0"/>
              <a:t>EMBASE </a:t>
            </a:r>
            <a:r>
              <a:rPr lang="ko-KR" altLang="en-US" sz="2400" smtClean="0"/>
              <a:t>와 </a:t>
            </a:r>
            <a:r>
              <a:rPr lang="en-US" altLang="ko-KR" sz="2400" smtClean="0"/>
              <a:t>MEDLINE</a:t>
            </a:r>
            <a:r>
              <a:rPr lang="ko-KR" altLang="en-US" sz="2400" smtClean="0"/>
              <a:t>를 동시에 검색 가능 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ko-KR" sz="2400" smtClean="0"/>
              <a:t>EMBASE</a:t>
            </a:r>
            <a:r>
              <a:rPr lang="ko-KR" altLang="en-US" sz="2400" smtClean="0"/>
              <a:t>와 </a:t>
            </a:r>
            <a:r>
              <a:rPr lang="en-US" altLang="ko-KR" sz="2400" smtClean="0"/>
              <a:t>MEDLINE</a:t>
            </a:r>
            <a:r>
              <a:rPr lang="ko-KR" altLang="en-US" sz="2400" smtClean="0"/>
              <a:t>를 합한 </a:t>
            </a:r>
            <a:r>
              <a:rPr lang="en-US" altLang="ko-KR" sz="2400" smtClean="0"/>
              <a:t>600</a:t>
            </a:r>
            <a:r>
              <a:rPr lang="ko-KR" altLang="en-US" sz="2400" smtClean="0"/>
              <a:t>만 건 이상의 레코드를 동시에 검색할 수가 있음</a:t>
            </a:r>
          </a:p>
          <a:p>
            <a:pPr eaLnBrk="1" hangingPunct="1">
              <a:lnSpc>
                <a:spcPct val="110000"/>
              </a:lnSpc>
            </a:pPr>
            <a:r>
              <a:rPr lang="ko-KR" altLang="en-US" sz="2400" smtClean="0"/>
              <a:t>두 </a:t>
            </a:r>
            <a:r>
              <a:rPr lang="en-US" altLang="ko-KR" sz="2400" smtClean="0"/>
              <a:t>DB</a:t>
            </a:r>
            <a:r>
              <a:rPr lang="ko-KR" altLang="en-US" sz="2400" smtClean="0"/>
              <a:t>간의 중복 된 데이터는 미리 신중하게 제거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ko-KR" sz="2400" smtClean="0"/>
              <a:t>EMBASE.com</a:t>
            </a:r>
            <a:r>
              <a:rPr lang="ko-KR" altLang="en-US" sz="2400" smtClean="0"/>
              <a:t>은 </a:t>
            </a:r>
            <a:r>
              <a:rPr lang="en-US" altLang="ko-KR" sz="2400" smtClean="0"/>
              <a:t>EMBASE(</a:t>
            </a:r>
            <a:r>
              <a:rPr lang="ko-KR" altLang="en-US" sz="2400" smtClean="0"/>
              <a:t>수록 기간</a:t>
            </a:r>
            <a:r>
              <a:rPr lang="en-US" altLang="ko-KR" sz="2400" smtClean="0"/>
              <a:t>1974</a:t>
            </a:r>
            <a:r>
              <a:rPr lang="ko-KR" altLang="en-US" sz="2400" smtClean="0"/>
              <a:t>년부터 </a:t>
            </a:r>
            <a:r>
              <a:rPr lang="en-US" altLang="ko-KR" sz="2400" smtClean="0"/>
              <a:t>) </a:t>
            </a:r>
            <a:r>
              <a:rPr lang="ko-KR" altLang="en-US" sz="2400" smtClean="0"/>
              <a:t>와 중복레코드가 제거된 </a:t>
            </a:r>
            <a:r>
              <a:rPr lang="en-US" altLang="ko-KR" sz="2400" smtClean="0"/>
              <a:t>MEDLINE</a:t>
            </a:r>
            <a:r>
              <a:rPr lang="ko-KR" altLang="en-US" sz="2400" smtClean="0"/>
              <a:t>의 레코드</a:t>
            </a:r>
            <a:r>
              <a:rPr lang="en-US" altLang="ko-KR" sz="2400" smtClean="0"/>
              <a:t>(</a:t>
            </a:r>
            <a:r>
              <a:rPr lang="ko-KR" altLang="en-US" sz="2400" smtClean="0"/>
              <a:t>수록 기간 </a:t>
            </a:r>
            <a:r>
              <a:rPr lang="en-US" altLang="ko-KR" sz="2400" smtClean="0"/>
              <a:t>1966</a:t>
            </a:r>
            <a:r>
              <a:rPr lang="ko-KR" altLang="en-US" sz="2400" smtClean="0"/>
              <a:t>년부터 </a:t>
            </a:r>
            <a:r>
              <a:rPr lang="en-US" altLang="ko-KR" sz="2400" smtClean="0"/>
              <a:t>)</a:t>
            </a:r>
            <a:r>
              <a:rPr lang="ko-KR" altLang="en-US" sz="2400" smtClean="0"/>
              <a:t>를 </a:t>
            </a:r>
            <a:r>
              <a:rPr lang="en-US" altLang="ko-KR" sz="2400" smtClean="0"/>
              <a:t>1</a:t>
            </a:r>
            <a:r>
              <a:rPr lang="ko-KR" altLang="en-US" sz="2400" smtClean="0"/>
              <a:t>개의 데이터베이스에 통합</a:t>
            </a:r>
          </a:p>
          <a:p>
            <a:pPr eaLnBrk="1" hangingPunct="1">
              <a:lnSpc>
                <a:spcPct val="110000"/>
              </a:lnSpc>
            </a:pPr>
            <a:r>
              <a:rPr lang="ko-KR" altLang="en-US" sz="2400" smtClean="0"/>
              <a:t>모든 레코드에 부여된 인덱스 시스템에 의해 정확한 검색이 가능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2. EMBASE </a:t>
            </a:r>
            <a:r>
              <a:rPr lang="ko-KR" altLang="en-US" smtClean="0"/>
              <a:t>소개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7931150" cy="5113338"/>
          </a:xfrm>
        </p:spPr>
        <p:txBody>
          <a:bodyPr/>
          <a:lstStyle/>
          <a:p>
            <a:pPr eaLnBrk="1" hangingPunct="1"/>
            <a:r>
              <a:rPr lang="ko-KR" altLang="en-US" sz="2400" smtClean="0"/>
              <a:t>글로벌한 수록 범위 </a:t>
            </a:r>
          </a:p>
          <a:p>
            <a:pPr lvl="1" eaLnBrk="1" hangingPunct="1"/>
            <a:r>
              <a:rPr lang="ko-KR" altLang="en-US" sz="1800" smtClean="0"/>
              <a:t>약물 연구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약리학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약학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약제학</a:t>
            </a:r>
            <a:r>
              <a:rPr lang="en-US" altLang="ko-KR" sz="1800" smtClean="0"/>
              <a:t>, </a:t>
            </a:r>
            <a:r>
              <a:rPr lang="ko-KR" altLang="en-US" sz="1800" smtClean="0"/>
              <a:t>부작용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약물 체내 동태</a:t>
            </a:r>
            <a:r>
              <a:rPr lang="en-US" altLang="ko-KR" sz="1800" smtClean="0"/>
              <a:t>, </a:t>
            </a:r>
            <a:r>
              <a:rPr lang="ko-KR" altLang="en-US" sz="1800" smtClean="0"/>
              <a:t>독물학 </a:t>
            </a:r>
          </a:p>
          <a:p>
            <a:pPr lvl="1" eaLnBrk="1" hangingPunct="1"/>
            <a:r>
              <a:rPr lang="ko-KR" altLang="en-US" sz="1800" smtClean="0"/>
              <a:t>임상의학</a:t>
            </a:r>
            <a:r>
              <a:rPr lang="en-US" altLang="ko-KR" sz="1800" smtClean="0"/>
              <a:t>, </a:t>
            </a:r>
            <a:r>
              <a:rPr lang="ko-KR" altLang="en-US" sz="1800" smtClean="0"/>
              <a:t>기초 의학 </a:t>
            </a:r>
          </a:p>
          <a:p>
            <a:pPr lvl="1" eaLnBrk="1" hangingPunct="1"/>
            <a:r>
              <a:rPr lang="ko-KR" altLang="en-US" sz="1800" smtClean="0"/>
              <a:t>의생물학</a:t>
            </a:r>
            <a:r>
              <a:rPr lang="en-US" altLang="ko-KR" sz="1800" smtClean="0"/>
              <a:t>, </a:t>
            </a:r>
            <a:r>
              <a:rPr lang="ko-KR" altLang="en-US" sz="1800" smtClean="0"/>
              <a:t>바이오 테크놀러지 </a:t>
            </a:r>
          </a:p>
          <a:p>
            <a:pPr lvl="1" eaLnBrk="1" hangingPunct="1"/>
            <a:r>
              <a:rPr lang="ko-KR" altLang="en-US" sz="1800" smtClean="0">
                <a:solidFill>
                  <a:srgbClr val="000000"/>
                </a:solidFill>
              </a:rPr>
              <a:t>의생물 공학 </a:t>
            </a:r>
            <a:r>
              <a:rPr lang="en-US" altLang="ko-KR" sz="1800" smtClean="0">
                <a:solidFill>
                  <a:srgbClr val="000000"/>
                </a:solidFill>
              </a:rPr>
              <a:t>, </a:t>
            </a:r>
            <a:r>
              <a:rPr lang="ko-KR" altLang="en-US" sz="1800" smtClean="0">
                <a:solidFill>
                  <a:srgbClr val="000000"/>
                </a:solidFill>
              </a:rPr>
              <a:t>의료기기 공학</a:t>
            </a:r>
          </a:p>
          <a:p>
            <a:pPr lvl="1" eaLnBrk="1" hangingPunct="1"/>
            <a:r>
              <a:rPr lang="ko-KR" altLang="en-US" sz="1800" smtClean="0">
                <a:solidFill>
                  <a:srgbClr val="000000"/>
                </a:solidFill>
              </a:rPr>
              <a:t>의료 정책 </a:t>
            </a:r>
            <a:r>
              <a:rPr lang="en-US" altLang="ko-KR" sz="1800" smtClean="0">
                <a:solidFill>
                  <a:srgbClr val="000000"/>
                </a:solidFill>
              </a:rPr>
              <a:t>, </a:t>
            </a:r>
            <a:r>
              <a:rPr lang="ko-KR" altLang="en-US" sz="1800" smtClean="0">
                <a:solidFill>
                  <a:srgbClr val="000000"/>
                </a:solidFill>
              </a:rPr>
              <a:t>의료 매니지먼트 </a:t>
            </a:r>
            <a:r>
              <a:rPr lang="en-US" altLang="ko-KR" sz="1800" smtClean="0">
                <a:solidFill>
                  <a:srgbClr val="000000"/>
                </a:solidFill>
              </a:rPr>
              <a:t>, </a:t>
            </a:r>
            <a:r>
              <a:rPr lang="ko-KR" altLang="en-US" sz="1800" smtClean="0">
                <a:solidFill>
                  <a:srgbClr val="000000"/>
                </a:solidFill>
              </a:rPr>
              <a:t>의료 경제 </a:t>
            </a:r>
          </a:p>
          <a:p>
            <a:pPr lvl="1" eaLnBrk="1" hangingPunct="1"/>
            <a:r>
              <a:rPr lang="ko-KR" altLang="en-US" sz="1800" smtClean="0">
                <a:solidFill>
                  <a:srgbClr val="000000"/>
                </a:solidFill>
              </a:rPr>
              <a:t>공중위생 </a:t>
            </a:r>
            <a:r>
              <a:rPr lang="en-US" altLang="ko-KR" sz="1800" smtClean="0">
                <a:solidFill>
                  <a:srgbClr val="000000"/>
                </a:solidFill>
              </a:rPr>
              <a:t>, </a:t>
            </a:r>
            <a:r>
              <a:rPr lang="ko-KR" altLang="en-US" sz="1800" smtClean="0">
                <a:solidFill>
                  <a:srgbClr val="000000"/>
                </a:solidFill>
              </a:rPr>
              <a:t>산업의료 </a:t>
            </a:r>
            <a:r>
              <a:rPr lang="en-US" altLang="ko-KR" sz="1800" smtClean="0">
                <a:solidFill>
                  <a:srgbClr val="000000"/>
                </a:solidFill>
              </a:rPr>
              <a:t>, </a:t>
            </a:r>
            <a:r>
              <a:rPr lang="ko-KR" altLang="en-US" sz="1800" smtClean="0">
                <a:solidFill>
                  <a:srgbClr val="000000"/>
                </a:solidFill>
              </a:rPr>
              <a:t>환경 의학 </a:t>
            </a:r>
          </a:p>
          <a:p>
            <a:pPr lvl="1" eaLnBrk="1" hangingPunct="1"/>
            <a:r>
              <a:rPr lang="ko-KR" altLang="en-US" sz="1800" smtClean="0">
                <a:solidFill>
                  <a:srgbClr val="000000"/>
                </a:solidFill>
              </a:rPr>
              <a:t>남용 약물학</a:t>
            </a:r>
            <a:r>
              <a:rPr lang="en-US" altLang="ko-KR" sz="1800" smtClean="0">
                <a:solidFill>
                  <a:srgbClr val="000000"/>
                </a:solidFill>
              </a:rPr>
              <a:t>(</a:t>
            </a:r>
            <a:r>
              <a:rPr lang="ko-KR" altLang="en-US" sz="1800" smtClean="0">
                <a:solidFill>
                  <a:srgbClr val="000000"/>
                </a:solidFill>
              </a:rPr>
              <a:t>마약 및 각성제</a:t>
            </a:r>
            <a:r>
              <a:rPr lang="en-US" altLang="ko-KR" sz="1800" smtClean="0">
                <a:solidFill>
                  <a:srgbClr val="000000"/>
                </a:solidFill>
              </a:rPr>
              <a:t>) </a:t>
            </a:r>
          </a:p>
          <a:p>
            <a:pPr lvl="1" eaLnBrk="1" hangingPunct="1"/>
            <a:r>
              <a:rPr lang="ko-KR" altLang="en-US" sz="1800" smtClean="0">
                <a:solidFill>
                  <a:srgbClr val="000000"/>
                </a:solidFill>
              </a:rPr>
              <a:t>정신의학 </a:t>
            </a:r>
          </a:p>
          <a:p>
            <a:pPr lvl="1" eaLnBrk="1" hangingPunct="1"/>
            <a:r>
              <a:rPr lang="ko-KR" altLang="en-US" sz="1800" smtClean="0">
                <a:solidFill>
                  <a:srgbClr val="000000"/>
                </a:solidFill>
              </a:rPr>
              <a:t>대체 의료 </a:t>
            </a:r>
          </a:p>
          <a:p>
            <a:pPr lvl="1" eaLnBrk="1" hangingPunct="1"/>
            <a:r>
              <a:rPr lang="ko-KR" altLang="en-US" sz="1800" smtClean="0">
                <a:solidFill>
                  <a:srgbClr val="000000"/>
                </a:solidFill>
              </a:rPr>
              <a:t>법의학 </a:t>
            </a:r>
          </a:p>
          <a:p>
            <a:pPr lvl="1" eaLnBrk="1" hangingPunct="1"/>
            <a:r>
              <a:rPr lang="ko-KR" altLang="en-US" sz="1800" smtClean="0">
                <a:solidFill>
                  <a:srgbClr val="000000"/>
                </a:solidFill>
              </a:rPr>
              <a:t>수의학 </a:t>
            </a:r>
          </a:p>
          <a:p>
            <a:pPr lvl="1" eaLnBrk="1" hangingPunct="1"/>
            <a:r>
              <a:rPr lang="ko-KR" altLang="en-US" sz="1800" smtClean="0">
                <a:solidFill>
                  <a:srgbClr val="000000"/>
                </a:solidFill>
              </a:rPr>
              <a:t>치과학 </a:t>
            </a:r>
          </a:p>
          <a:p>
            <a:pPr lvl="1" eaLnBrk="1" hangingPunct="1"/>
            <a:r>
              <a:rPr lang="ko-KR" altLang="en-US" sz="1800" smtClean="0">
                <a:solidFill>
                  <a:srgbClr val="000000"/>
                </a:solidFill>
              </a:rPr>
              <a:t>간호학</a:t>
            </a:r>
          </a:p>
          <a:p>
            <a:pPr lvl="1" eaLnBrk="1" hangingPunct="1"/>
            <a:endParaRPr lang="en-US" altLang="ko-KR" sz="180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39863"/>
            <a:ext cx="9144000" cy="558958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3. EMBASE.com </a:t>
            </a:r>
            <a:r>
              <a:rPr lang="ko-KR" altLang="en-US" smtClean="0"/>
              <a:t>인터페이스</a:t>
            </a:r>
          </a:p>
        </p:txBody>
      </p:sp>
      <p:sp>
        <p:nvSpPr>
          <p:cNvPr id="19459" name="AutoShape 3"/>
          <p:cNvSpPr>
            <a:spLocks noGrp="1" noChangeAspect="1" noChangeArrowheads="1"/>
          </p:cNvSpPr>
          <p:nvPr>
            <p:ph type="body" idx="1"/>
          </p:nvPr>
        </p:nvSpPr>
        <p:spPr>
          <a:xfrm flipH="1">
            <a:off x="6300788" y="1557338"/>
            <a:ext cx="2557462" cy="1295400"/>
          </a:xfrm>
          <a:solidFill>
            <a:srgbClr val="FFFF99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1600" smtClean="0"/>
              <a:t>Home, Search,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1600" smtClean="0"/>
              <a:t>EMTREE Keywords,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1600" smtClean="0"/>
              <a:t>Journals, Authors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z="1600" smtClean="0"/>
              <a:t>등으로 바로가기 </a:t>
            </a:r>
            <a:r>
              <a:rPr lang="en-US" altLang="ko-KR" sz="1600" smtClean="0"/>
              <a:t>tab</a:t>
            </a:r>
          </a:p>
        </p:txBody>
      </p:sp>
      <p:sp>
        <p:nvSpPr>
          <p:cNvPr id="19460" name="AutoShape 10"/>
          <p:cNvSpPr>
            <a:spLocks noChangeAspect="1" noChangeArrowheads="1"/>
          </p:cNvSpPr>
          <p:nvPr/>
        </p:nvSpPr>
        <p:spPr bwMode="auto">
          <a:xfrm flipH="1">
            <a:off x="6372225" y="4437063"/>
            <a:ext cx="2557463" cy="18002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Quick Search: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검색의 기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본으로 설정되어 있음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좌측의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Search Form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에서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Advanced Search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나 다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른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search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를 선택하여 검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색 할 수 있음</a:t>
            </a:r>
          </a:p>
        </p:txBody>
      </p:sp>
      <p:sp>
        <p:nvSpPr>
          <p:cNvPr id="19461" name="AutoShape 15"/>
          <p:cNvSpPr>
            <a:spLocks noChangeArrowheads="1"/>
          </p:cNvSpPr>
          <p:nvPr/>
        </p:nvSpPr>
        <p:spPr bwMode="auto">
          <a:xfrm>
            <a:off x="0" y="1773238"/>
            <a:ext cx="3779838" cy="576262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ko-KR" altLang="en-US"/>
          </a:p>
        </p:txBody>
      </p:sp>
      <p:sp>
        <p:nvSpPr>
          <p:cNvPr id="19462" name="AutoShape 16"/>
          <p:cNvSpPr>
            <a:spLocks noChangeArrowheads="1"/>
          </p:cNvSpPr>
          <p:nvPr/>
        </p:nvSpPr>
        <p:spPr bwMode="auto">
          <a:xfrm>
            <a:off x="1403350" y="2492375"/>
            <a:ext cx="4537075" cy="2160588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ko-KR" altLang="en-US"/>
          </a:p>
        </p:txBody>
      </p:sp>
      <p:sp>
        <p:nvSpPr>
          <p:cNvPr id="19463" name="Line 18"/>
          <p:cNvSpPr>
            <a:spLocks noChangeShapeType="1"/>
          </p:cNvSpPr>
          <p:nvPr/>
        </p:nvSpPr>
        <p:spPr bwMode="auto">
          <a:xfrm>
            <a:off x="5724525" y="4724400"/>
            <a:ext cx="576263" cy="5048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9464" name="Line 19"/>
          <p:cNvSpPr>
            <a:spLocks noChangeShapeType="1"/>
          </p:cNvSpPr>
          <p:nvPr/>
        </p:nvSpPr>
        <p:spPr bwMode="auto">
          <a:xfrm>
            <a:off x="3924300" y="1989138"/>
            <a:ext cx="2303463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4. Search </a:t>
            </a:r>
            <a:r>
              <a:rPr lang="en-US" altLang="ko-KR" sz="2800" smtClean="0">
                <a:solidFill>
                  <a:srgbClr val="0000FF"/>
                </a:solidFill>
              </a:rPr>
              <a:t>– Quick Search</a:t>
            </a:r>
          </a:p>
        </p:txBody>
      </p:sp>
      <p:sp>
        <p:nvSpPr>
          <p:cNvPr id="20482" name="Rectangle 13"/>
          <p:cNvSpPr>
            <a:spLocks noChangeArrowheads="1"/>
          </p:cNvSpPr>
          <p:nvPr/>
        </p:nvSpPr>
        <p:spPr bwMode="auto">
          <a:xfrm>
            <a:off x="250825" y="4076700"/>
            <a:ext cx="136842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ko-KR" altLang="en-US"/>
          </a:p>
        </p:txBody>
      </p:sp>
      <p:pic>
        <p:nvPicPr>
          <p:cNvPr id="20483" name="Picture 2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557338"/>
            <a:ext cx="7058025" cy="29241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sp>
        <p:nvSpPr>
          <p:cNvPr id="20484" name="AutoShape 24"/>
          <p:cNvSpPr>
            <a:spLocks noChangeAspect="1" noChangeArrowheads="1"/>
          </p:cNvSpPr>
          <p:nvPr/>
        </p:nvSpPr>
        <p:spPr bwMode="auto">
          <a:xfrm flipH="1">
            <a:off x="3635375" y="3716338"/>
            <a:ext cx="5184775" cy="29511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Quick Search: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검색할 단어를 넣고 검색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>
                <a:solidFill>
                  <a:srgbClr val="FF0000"/>
                </a:solidFill>
                <a:latin typeface="Trebuchet MS" pitchFamily="34" charset="0"/>
                <a:ea typeface="휴먼옛체" pitchFamily="18" charset="-127"/>
              </a:rPr>
              <a:t>**검색 결과의 최대화</a:t>
            </a:r>
          </a:p>
          <a:p>
            <a:pPr marL="342900" indent="-342900">
              <a:lnSpc>
                <a:spcPct val="4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ko-KR" altLang="en-US" b="0">
              <a:solidFill>
                <a:srgbClr val="FF0000"/>
              </a:solidFill>
              <a:latin typeface="Trebuchet MS" pitchFamily="34" charset="0"/>
              <a:ea typeface="휴먼옛체" pitchFamily="18" charset="-127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Extensive Search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-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검색어가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preferred EMTREE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로 자동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mapping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됨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해당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preferred term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의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narrower term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까지 자동검색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- Extensive search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를 선택하지 않을 경우 검색어가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preferred EMTREE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로 자동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mapping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안됨</a:t>
            </a:r>
          </a:p>
          <a:p>
            <a:pPr marL="342900" indent="-342900">
              <a:lnSpc>
                <a:spcPct val="4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ko-KR" altLang="en-US" b="0">
              <a:latin typeface="Trebuchet MS" pitchFamily="34" charset="0"/>
              <a:ea typeface="휴먼옛체" pitchFamily="18" charset="-127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Search Publication form: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저널 출판된 기간 설정</a:t>
            </a:r>
          </a:p>
          <a:p>
            <a:pPr marL="342900" indent="-342900">
              <a:lnSpc>
                <a:spcPct val="4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ko-KR" altLang="en-US" b="0">
              <a:latin typeface="Trebuchet MS" pitchFamily="34" charset="0"/>
              <a:ea typeface="휴먼옛체" pitchFamily="18" charset="-127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Limit to: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보다 다양한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limit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기능 지원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557338"/>
            <a:ext cx="5616575" cy="388778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4. Search </a:t>
            </a:r>
            <a:r>
              <a:rPr lang="en-US" altLang="ko-KR" sz="2800" smtClean="0">
                <a:solidFill>
                  <a:srgbClr val="0000FF"/>
                </a:solidFill>
              </a:rPr>
              <a:t>– Advanced Search</a:t>
            </a:r>
          </a:p>
        </p:txBody>
      </p:sp>
      <p:sp>
        <p:nvSpPr>
          <p:cNvPr id="21507" name="AutoShape 8"/>
          <p:cNvSpPr>
            <a:spLocks noChangeAspect="1" noChangeArrowheads="1"/>
          </p:cNvSpPr>
          <p:nvPr/>
        </p:nvSpPr>
        <p:spPr bwMode="auto">
          <a:xfrm flipH="1">
            <a:off x="5219700" y="2060575"/>
            <a:ext cx="3709988" cy="439261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Map to preferred terminology: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Preferred term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으로 매핑 시킬지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..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US" altLang="ko-KR" b="0">
              <a:latin typeface="Trebuchet MS" pitchFamily="34" charset="0"/>
              <a:ea typeface="휴먼옛체" pitchFamily="18" charset="-127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Also search as keyword: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Article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내에서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keyword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로 검색어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가 이용되고 있는지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…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US" altLang="ko-KR" b="0">
              <a:latin typeface="Trebuchet MS" pitchFamily="34" charset="0"/>
              <a:ea typeface="휴먼옛체" pitchFamily="18" charset="-127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Include sub-terms/derivatives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(explosion search):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좀 더 세부적이고 구체적인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narrower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term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까지 검색하여 결과로 보여줌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ko-KR" altLang="en-US" b="0">
              <a:latin typeface="Trebuchet MS" pitchFamily="34" charset="0"/>
              <a:ea typeface="휴먼옛체" pitchFamily="18" charset="-127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Search term must be of major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Focus in articles found: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검색어가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article 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내에서 </a:t>
            </a: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major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ko-KR" b="0">
                <a:latin typeface="Trebuchet MS" pitchFamily="34" charset="0"/>
                <a:ea typeface="휴먼옛체" pitchFamily="18" charset="-127"/>
              </a:rPr>
              <a:t>focus</a:t>
            </a:r>
            <a:r>
              <a:rPr lang="ko-KR" altLang="en-US" b="0">
                <a:latin typeface="Trebuchet MS" pitchFamily="34" charset="0"/>
                <a:ea typeface="휴먼옛체" pitchFamily="18" charset="-127"/>
              </a:rPr>
              <a:t>인 경우</a:t>
            </a:r>
          </a:p>
        </p:txBody>
      </p:sp>
      <p:sp>
        <p:nvSpPr>
          <p:cNvPr id="21508" name="AutoShape 9"/>
          <p:cNvSpPr>
            <a:spLocks noChangeArrowheads="1"/>
          </p:cNvSpPr>
          <p:nvPr/>
        </p:nvSpPr>
        <p:spPr bwMode="auto">
          <a:xfrm>
            <a:off x="1692275" y="2636838"/>
            <a:ext cx="3025775" cy="931862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ko-K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모자이크">
  <a:themeElements>
    <a:clrScheme name="모자이크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모자이크">
      <a:majorFont>
        <a:latin typeface="Trebuchet MS"/>
        <a:ea typeface="휴먼옛체"/>
        <a:cs typeface=""/>
      </a:majorFont>
      <a:minorFont>
        <a:latin typeface="Trebuchet MS"/>
        <a:ea typeface="휴먼옛체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1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1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굴림" pitchFamily="50" charset="-127"/>
          </a:defRPr>
        </a:defPPr>
      </a:lstStyle>
    </a:lnDef>
  </a:objectDefaults>
  <a:extraClrSchemeLst>
    <a:extraClrScheme>
      <a:clrScheme name="모자이크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모자이크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모자이크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모자이크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모자이크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모자이크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모자이크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모자이크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모자이크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모자이크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모자이크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모자이크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2282</TotalTime>
  <Words>929</Words>
  <Application>Microsoft Office PowerPoint</Application>
  <PresentationFormat>On-screen Show (4:3)</PresentationFormat>
  <Paragraphs>204</Paragraphs>
  <Slides>27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디자인 서식 파일</vt:lpstr>
      </vt:variant>
      <vt:variant>
        <vt:i4>2</vt:i4>
      </vt:variant>
      <vt:variant>
        <vt:lpstr>슬라이드 제목</vt:lpstr>
      </vt:variant>
      <vt:variant>
        <vt:i4>27</vt:i4>
      </vt:variant>
    </vt:vector>
  </HeadingPairs>
  <TitlesOfParts>
    <vt:vector size="37" baseType="lpstr">
      <vt:lpstr>Tahoma</vt:lpstr>
      <vt:lpstr>굴림</vt:lpstr>
      <vt:lpstr>Arial</vt:lpstr>
      <vt:lpstr>Trebuchet MS</vt:lpstr>
      <vt:lpstr>휴먼옛체</vt:lpstr>
      <vt:lpstr>Wingdings</vt:lpstr>
      <vt:lpstr>맑은 고딕</vt:lpstr>
      <vt:lpstr>Verdana</vt:lpstr>
      <vt:lpstr>모자이크</vt:lpstr>
      <vt:lpstr>모자이크</vt:lpstr>
      <vt:lpstr>EMBASE</vt:lpstr>
      <vt:lpstr>목   차</vt:lpstr>
      <vt:lpstr>1. 접속하기</vt:lpstr>
      <vt:lpstr>2. EMBASE 소개</vt:lpstr>
      <vt:lpstr>2. EMBASE 소개</vt:lpstr>
      <vt:lpstr>2. EMBASE 소개</vt:lpstr>
      <vt:lpstr>3. EMBASE.com 인터페이스</vt:lpstr>
      <vt:lpstr>4. Search – Quick Search</vt:lpstr>
      <vt:lpstr>4. Search – Advanced Search</vt:lpstr>
      <vt:lpstr>4. Search – Field Search</vt:lpstr>
      <vt:lpstr>4. Search – Drug Search</vt:lpstr>
      <vt:lpstr>4. Search – Drug Search</vt:lpstr>
      <vt:lpstr>4. Search – Disease Search</vt:lpstr>
      <vt:lpstr>4. Search – Article Search</vt:lpstr>
      <vt:lpstr>5. EMTREE Keywords</vt:lpstr>
      <vt:lpstr>5. EMTREE Keywords – Find Term</vt:lpstr>
      <vt:lpstr>5. EMTREE Keywords – Find Term</vt:lpstr>
      <vt:lpstr>5. EMTREE Keywords – Browse by Facet</vt:lpstr>
      <vt:lpstr>5. EMTREE Keywords – Browse A - Z</vt:lpstr>
      <vt:lpstr>6. Journals – Browse Journals</vt:lpstr>
      <vt:lpstr>6. Journals – Journals by topics</vt:lpstr>
      <vt:lpstr>6. Journals – Publisher Info</vt:lpstr>
      <vt:lpstr>7. Authors</vt:lpstr>
      <vt:lpstr>8. 검색 결과</vt:lpstr>
      <vt:lpstr>8. 검색 결과 (저장)</vt:lpstr>
      <vt:lpstr>8. 검색 결과 (저장)</vt:lpstr>
      <vt:lpstr>감사합니다!</vt:lpstr>
    </vt:vector>
  </TitlesOfParts>
  <Company>(주)신원데이터넷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남연정</dc:creator>
  <cp:lastModifiedBy>Elsevier</cp:lastModifiedBy>
  <cp:revision>114</cp:revision>
  <dcterms:created xsi:type="dcterms:W3CDTF">2003-03-21T08:16:50Z</dcterms:created>
  <dcterms:modified xsi:type="dcterms:W3CDTF">2009-06-09T00:59:39Z</dcterms:modified>
</cp:coreProperties>
</file>