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2"/>
  </p:notesMasterIdLst>
  <p:handoutMasterIdLst>
    <p:handoutMasterId r:id="rId33"/>
  </p:handoutMasterIdLst>
  <p:sldIdLst>
    <p:sldId id="928" r:id="rId2"/>
    <p:sldId id="929" r:id="rId3"/>
    <p:sldId id="899" r:id="rId4"/>
    <p:sldId id="880" r:id="rId5"/>
    <p:sldId id="962" r:id="rId6"/>
    <p:sldId id="966" r:id="rId7"/>
    <p:sldId id="885" r:id="rId8"/>
    <p:sldId id="886" r:id="rId9"/>
    <p:sldId id="903" r:id="rId10"/>
    <p:sldId id="904" r:id="rId11"/>
    <p:sldId id="971" r:id="rId12"/>
    <p:sldId id="967" r:id="rId13"/>
    <p:sldId id="968" r:id="rId14"/>
    <p:sldId id="963" r:id="rId15"/>
    <p:sldId id="916" r:id="rId16"/>
    <p:sldId id="917" r:id="rId17"/>
    <p:sldId id="918" r:id="rId18"/>
    <p:sldId id="930" r:id="rId19"/>
    <p:sldId id="931" r:id="rId20"/>
    <p:sldId id="932" r:id="rId21"/>
    <p:sldId id="933" r:id="rId22"/>
    <p:sldId id="934" r:id="rId23"/>
    <p:sldId id="935" r:id="rId24"/>
    <p:sldId id="961" r:id="rId25"/>
    <p:sldId id="948" r:id="rId26"/>
    <p:sldId id="949" r:id="rId27"/>
    <p:sldId id="969" r:id="rId28"/>
    <p:sldId id="951" r:id="rId29"/>
    <p:sldId id="952" r:id="rId30"/>
    <p:sldId id="954" r:id="rId31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FF6699"/>
    <a:srgbClr val="0000FF"/>
    <a:srgbClr val="C0504D"/>
    <a:srgbClr val="FCDDCF"/>
    <a:srgbClr val="FDEFE9"/>
    <a:srgbClr val="7030A0"/>
    <a:srgbClr val="FFC000"/>
    <a:srgbClr val="92D050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0" autoAdjust="0"/>
    <p:restoredTop sz="59846" autoAdjust="0"/>
  </p:normalViewPr>
  <p:slideViewPr>
    <p:cSldViewPr>
      <p:cViewPr varScale="1">
        <p:scale>
          <a:sx n="68" d="100"/>
          <a:sy n="68" d="100"/>
        </p:scale>
        <p:origin x="13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04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138" y="114"/>
      </p:cViewPr>
      <p:guideLst>
        <p:guide orient="horz" pos="3127"/>
        <p:guide pos="2141"/>
        <p:guide orient="horz"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40663452670874"/>
          <c:y val="0.23414889879697542"/>
          <c:w val="0.57928204217550272"/>
          <c:h val="0.65402392690616462"/>
        </c:manualLayout>
      </c:layout>
      <c:pieChart>
        <c:varyColors val="1"/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659" cy="49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9" y="3"/>
            <a:ext cx="2945659" cy="49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821"/>
            <a:ext cx="2945659" cy="49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9" y="9429821"/>
            <a:ext cx="2945659" cy="49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EA6B837-7EC6-46F1-9ED2-F02894E023F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25981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659" cy="49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9" y="3"/>
            <a:ext cx="2945659" cy="49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725"/>
            <a:ext cx="4984962" cy="446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 smtClean="0"/>
              <a:t>마스터 텍스트 스타일을 편집합니다</a:t>
            </a:r>
          </a:p>
          <a:p>
            <a:pPr lvl="1"/>
            <a:r>
              <a:rPr lang="ko-KR" altLang="en-US" noProof="0" dirty="0" smtClean="0"/>
              <a:t>둘째 수준</a:t>
            </a:r>
          </a:p>
          <a:p>
            <a:pPr lvl="2"/>
            <a:r>
              <a:rPr lang="ko-KR" altLang="en-US" noProof="0" dirty="0" smtClean="0"/>
              <a:t>셋째 수준</a:t>
            </a:r>
          </a:p>
          <a:p>
            <a:pPr lvl="3"/>
            <a:r>
              <a:rPr lang="ko-KR" altLang="en-US" noProof="0" dirty="0" smtClean="0"/>
              <a:t>넷째 수준</a:t>
            </a:r>
          </a:p>
          <a:p>
            <a:pPr lvl="4"/>
            <a:r>
              <a:rPr lang="ko-KR" altLang="en-US" noProof="0" dirty="0" smtClean="0"/>
              <a:t>다섯째 수준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821"/>
            <a:ext cx="2945659" cy="49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9" y="9429821"/>
            <a:ext cx="2945659" cy="49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F22FFFCD-811F-459C-A3B2-6FB32E8BC87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248234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7287" cy="3724275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3003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9410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9540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5129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9540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42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1799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42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u="none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99253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5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en-US" u="sng" dirty="0"/>
          </a:p>
        </p:txBody>
      </p:sp>
    </p:spTree>
    <p:extLst>
      <p:ext uri="{BB962C8B-B14F-4D97-AF65-F5344CB8AC3E}">
        <p14:creationId xmlns:p14="http://schemas.microsoft.com/office/powerpoint/2010/main" val="2299253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u="none" baseline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2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u="none" baseline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527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u="none" baseline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527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9956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8688" y="762000"/>
            <a:ext cx="4975225" cy="3732213"/>
          </a:xfrm>
          <a:prstGeom prst="rect">
            <a:avLst/>
          </a:prstGeom>
          <a:ln/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50000"/>
              </a:spcBef>
            </a:pPr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5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8D30A2-16B4-401C-A564-2465205280E5}" type="slidenum">
              <a:rPr lang="en-US" altLang="ko-KR" smtClean="0"/>
              <a:pPr/>
              <a:t>15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721160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8688" y="762000"/>
            <a:ext cx="4975225" cy="3732213"/>
          </a:xfrm>
          <a:prstGeom prst="rect">
            <a:avLst/>
          </a:prstGeom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6B6E6B-8DBC-4D5A-9E22-35A60F33D003}" type="slidenum">
              <a:rPr lang="en-US" altLang="ko-KR" smtClean="0"/>
              <a:pPr/>
              <a:t>16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814445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8688" y="762000"/>
            <a:ext cx="4975225" cy="3732213"/>
          </a:xfrm>
          <a:prstGeom prst="rect">
            <a:avLst/>
          </a:prstGeom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 smtClean="0">
              <a:solidFill>
                <a:srgbClr val="0066FF"/>
              </a:solidFill>
            </a:endParaRPr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6B6E6B-8DBC-4D5A-9E22-35A60F33D003}" type="slidenum">
              <a:rPr lang="en-US" altLang="ko-KR" smtClean="0"/>
              <a:pPr/>
              <a:t>17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1438625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01777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45580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5580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u="sng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5464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>
              <a:solidFill>
                <a:srgbClr val="0066F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171349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u="none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61219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u="none" dirty="0" smtClean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1416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70">
              <a:defRPr/>
            </a:pP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9774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45538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u="none" dirty="0"/>
          </a:p>
        </p:txBody>
      </p:sp>
    </p:spTree>
    <p:extLst>
      <p:ext uri="{BB962C8B-B14F-4D97-AF65-F5344CB8AC3E}">
        <p14:creationId xmlns:p14="http://schemas.microsoft.com/office/powerpoint/2010/main" val="24540025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40592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103470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715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457200" y="1421904"/>
            <a:ext cx="82296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77E97-D9CC-4FC5-86C0-C0FFD7BE8CB6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A2263-7E48-41D5-9532-319FB4265BA2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01CF0-6CB8-44AC-A216-2D67C4AC8FD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47105" name="Rectangle 1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7C3E1-2052-41D2-8750-B44C27DB5848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54443-072D-461C-BA16-9D67DDBABCAF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46C63-6581-456B-BEBA-F9A8D876D29C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A732C-CB2D-4E91-A378-FECDBD2F527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EF538-EFB7-49E0-B410-2B33ED7C1D22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A9E72-5FDA-4A8C-B5DF-19EF14897850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4EF40-1EA7-4C02-AB2F-04F707E637D8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108EF-E1EE-4A57-9B1A-D3808D5960AF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AC28A-53A9-44A8-8830-0D309AE0C27E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0EA02-823C-40A4-AA71-93CBA59A2757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B5492-AD14-44DD-A37A-6D3802F2C1A3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25BC0-7C2E-4B8C-9BB5-B5B570E1942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B5219-59A8-460E-958E-98C988BF81CA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94B32-7D11-4557-BC6D-7A9525ACBD17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ko-KR" altLang="en-US" noProof="0" dirty="0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4F81B-6802-4712-8921-AD221A6D37D4}" type="datetime1">
              <a:rPr lang="ko-KR" altLang="en-US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E1E61-5FD2-477D-BA9A-9B25339EC1E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ko-KR" altLang="en-US" noProof="0" dirty="0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0F593-CC48-4C41-8543-286413671273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1B704-DA91-4950-B804-53E2806BEB3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79512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568D69-3817-4FD3-BB7B-4B9782B885CC}" type="datetime1">
              <a:rPr lang="ko-KR" altLang="en-US" smtClean="0"/>
              <a:pPr>
                <a:defRPr/>
              </a:pPr>
              <a:t>2018-01-04</a:t>
            </a:fld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F85D29-414F-47E7-8402-7D375FE20601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44016" y="71046"/>
            <a:ext cx="28438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1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HY견고딕" pitchFamily="18" charset="-127"/>
                <a:cs typeface="Arial" panose="020B0604020202020204" pitchFamily="34" charset="0"/>
              </a:rPr>
              <a:t>National Cancer Statistics Korea, 2015</a:t>
            </a:r>
            <a:endParaRPr kumimoji="1" lang="ko-KR" altLang="en-US" sz="1100" b="1" kern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HY견고딕" pitchFamily="18" charset="-127"/>
              <a:cs typeface="Arial" panose="020B0604020202020204" pitchFamily="34" charset="0"/>
            </a:endParaRP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458" y="6381328"/>
            <a:ext cx="1116038" cy="30550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6325280"/>
            <a:ext cx="1580083" cy="424282"/>
          </a:xfrm>
          <a:prstGeom prst="rect">
            <a:avLst/>
          </a:prstGeom>
        </p:spPr>
      </p:pic>
      <p:pic>
        <p:nvPicPr>
          <p:cNvPr id="12" name="Picture 9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77898"/>
            <a:ext cx="1507457" cy="40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82" r:id="rId3"/>
    <p:sldLayoutId id="2147483683" r:id="rId4"/>
    <p:sldLayoutId id="2147483684" r:id="rId5"/>
    <p:sldLayoutId id="2147483685" r:id="rId6"/>
    <p:sldLayoutId id="2147483692" r:id="rId7"/>
    <p:sldLayoutId id="2147483686" r:id="rId8"/>
    <p:sldLayoutId id="2147483687" r:id="rId9"/>
    <p:sldLayoutId id="2147483688" r:id="rId10"/>
    <p:sldLayoutId id="2147483689" r:id="rId11"/>
    <p:sldLayoutId id="2147483694" r:id="rId12"/>
    <p:sldLayoutId id="2147483695" r:id="rId13"/>
  </p:sldLayoutIdLst>
  <p:hf sldNum="0"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png"/><Relationship Id="rId5" Type="http://schemas.openxmlformats.org/officeDocument/2006/relationships/image" Target="../media/image4.png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 anchor="ctr" anchorCtr="0"/>
          <a:lstStyle/>
          <a:p>
            <a:r>
              <a:rPr lang="en-US" altLang="ko-K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2017. </a:t>
            </a:r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en-US" altLang="ko-K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21.</a:t>
            </a:r>
            <a:endParaRPr lang="en-US" altLang="ko-K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800" b="1" spc="-150" dirty="0">
                <a:latin typeface="Arial" panose="020B0604020202020204" pitchFamily="34" charset="0"/>
                <a:cs typeface="Arial" panose="020B0604020202020204" pitchFamily="34" charset="0"/>
              </a:rPr>
              <a:t>Korea Central Cancer Registry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720000" bIns="720000"/>
          <a:lstStyle/>
          <a:p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National Cancer Statistics </a:t>
            </a:r>
            <a:b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in Korea, </a:t>
            </a:r>
            <a:r>
              <a:rPr lang="en-US" altLang="ko-KR" spc="-10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ko-KR" altLang="en-US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573394"/>
              </p:ext>
            </p:extLst>
          </p:nvPr>
        </p:nvGraphicFramePr>
        <p:xfrm>
          <a:off x="6588224" y="2924944"/>
          <a:ext cx="22923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9" name="비트맵 이미지" r:id="rId4" imgW="3467584" imgH="5009524" progId="PBrush">
                  <p:embed/>
                </p:oleObj>
              </mc:Choice>
              <mc:Fallback>
                <p:oleObj name="비트맵 이미지" r:id="rId4" imgW="3467584" imgH="5009524" progId="PBrush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28000" contrast="4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2924944"/>
                        <a:ext cx="229235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4400" spc="-1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Incidence in Korea, </a:t>
            </a:r>
            <a:r>
              <a:rPr lang="en-US" altLang="ko-KR" sz="4400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 </a:t>
            </a:r>
            <a:endParaRPr lang="ko-KR" alt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ko-KR" spc="-1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Cancer Incidence,</a:t>
            </a:r>
            <a:r>
              <a:rPr kumimoji="1"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ko-KR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417638"/>
            <a:ext cx="7179146" cy="474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38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Trends in Cancer Incidence by Sex, Year</a:t>
            </a:r>
            <a:endParaRPr lang="ko-KR" altLang="en-US" sz="3200" b="1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12" y="1484784"/>
            <a:ext cx="7956376" cy="4482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lvl="0"/>
            <a:r>
              <a:rPr kumimoji="1"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Comparison of cancer cases and rates between </a:t>
            </a:r>
            <a:r>
              <a:rPr kumimoji="1"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2014 </a:t>
            </a:r>
            <a:r>
              <a:rPr kumimoji="1"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kumimoji="1"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ko-KR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16" y="1412776"/>
            <a:ext cx="7884368" cy="46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2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66328" y="404664"/>
            <a:ext cx="8229600" cy="11430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Number of cases by cancer sites (</a:t>
            </a:r>
            <a:r>
              <a:rPr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2014-2015)</a:t>
            </a:r>
            <a:endParaRPr lang="en-US" altLang="ko-KR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42" y="1530152"/>
            <a:ext cx="7943186" cy="450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7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Distribution by Cancer Sites, </a:t>
            </a:r>
            <a:r>
              <a:rPr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 </a:t>
            </a:r>
            <a:endParaRPr lang="en-US" altLang="ko-KR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772" y="1628800"/>
            <a:ext cx="6648456" cy="3888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차트 9"/>
          <p:cNvGraphicFramePr/>
          <p:nvPr>
            <p:extLst>
              <p:ext uri="{D42A27DB-BD31-4B8C-83A1-F6EECF244321}">
                <p14:modId xmlns:p14="http://schemas.microsoft.com/office/powerpoint/2010/main" val="4277801605"/>
              </p:ext>
            </p:extLst>
          </p:nvPr>
        </p:nvGraphicFramePr>
        <p:xfrm>
          <a:off x="444754" y="843804"/>
          <a:ext cx="5305164" cy="4771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Distribution by Cancer Sites and Sex, </a:t>
            </a:r>
            <a:r>
              <a:rPr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US" altLang="ko-KR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807" y="1268760"/>
            <a:ext cx="7912968" cy="46876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Trends in Age-standardized Incidence Rate: </a:t>
            </a:r>
            <a:b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All cancer Sites, </a:t>
            </a:r>
            <a:r>
              <a:rPr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1999-2015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50" y="1844824"/>
            <a:ext cx="7860299" cy="385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Trends in Age-standardized Incidence Rate: </a:t>
            </a:r>
            <a:b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Excluding Thyroid, </a:t>
            </a:r>
            <a:r>
              <a:rPr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1999-2015</a:t>
            </a:r>
            <a:endParaRPr lang="ko-KR" altLang="en-US" b="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84" y="1916832"/>
            <a:ext cx="7974632" cy="390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7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Trends in Major Cancers</a:t>
            </a:r>
            <a:r>
              <a:rPr lang="en-US" altLang="ko-KR" spc="-100" baseline="300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Both sexes,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1999-2015</a:t>
            </a:r>
            <a:endParaRPr lang="ko-KR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00" y="1844824"/>
            <a:ext cx="7715200" cy="405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2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Trends in Major Cancers</a:t>
            </a:r>
            <a:r>
              <a:rPr lang="en-US" altLang="ko-KR" spc="-100" baseline="300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Male,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1999-2015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9" y="1844824"/>
            <a:ext cx="7769722" cy="416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1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Trends in Major Cancers</a:t>
            </a:r>
            <a:r>
              <a:rPr lang="en-US" altLang="ko-KR" spc="-100" baseline="300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Female,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1999-2015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20" y="1700808"/>
            <a:ext cx="8032159" cy="41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3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52" name="Rectangle 36"/>
          <p:cNvSpPr>
            <a:spLocks noGrp="1" noChangeArrowheads="1"/>
          </p:cNvSpPr>
          <p:nvPr>
            <p:ph type="title"/>
          </p:nvPr>
        </p:nvSpPr>
        <p:spPr>
          <a:xfrm>
            <a:off x="457200" y="553750"/>
            <a:ext cx="8229600" cy="584775"/>
          </a:xfrm>
        </p:spPr>
        <p:txBody>
          <a:bodyPr rtlCol="0" anchor="ctr" anchorCtr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ko-KR" spc="-100" dirty="0">
                <a:latin typeface="Arial" panose="020B0604020202020204" pitchFamily="34" charset="0"/>
                <a:cs typeface="Arial" panose="020B0604020202020204" pitchFamily="34" charset="0"/>
              </a:rPr>
              <a:t>Cumulative Risk of Cancer in Korea, </a:t>
            </a:r>
            <a:r>
              <a:rPr kumimoji="1"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kumimoji="1" lang="ko-KR" altLang="en-US" sz="3200" b="1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593" y="2060848"/>
            <a:ext cx="8044814" cy="316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1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제목 3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Autofit/>
          </a:bodyPr>
          <a:lstStyle/>
          <a:p>
            <a:r>
              <a:rPr kumimoji="1"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International Comparison of </a:t>
            </a:r>
            <a:br>
              <a:rPr kumimoji="1"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Age-standardized Incidence Rates</a:t>
            </a:r>
            <a:r>
              <a:rPr kumimoji="1" lang="en-US" altLang="ko-KR" spc="-150" baseline="30000" dirty="0">
                <a:latin typeface="Arial" panose="020B0604020202020204" pitchFamily="34" charset="0"/>
                <a:cs typeface="Arial" panose="020B0604020202020204" pitchFamily="34" charset="0"/>
              </a:rPr>
              <a:t>1)  </a:t>
            </a:r>
            <a:r>
              <a:rPr kumimoji="1"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by Sex</a:t>
            </a:r>
            <a:endParaRPr kumimoji="1" lang="ko-KR" altLang="en-US" sz="3200" b="1" spc="-1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04" y="1628800"/>
            <a:ext cx="8100392" cy="4667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408065" y="116632"/>
            <a:ext cx="327869" cy="5627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eaVert" wrap="none" lIns="55669" tIns="27834" rIns="55669" bIns="27834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International Comparison of </a:t>
            </a:r>
            <a:b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Age-standardized Incidence Rates</a:t>
            </a:r>
            <a:r>
              <a:rPr lang="en-US" altLang="ko-KR" spc="-15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: Male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7" y="1519368"/>
            <a:ext cx="7783967" cy="457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408065" y="116632"/>
            <a:ext cx="327869" cy="5627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eaVert" wrap="none" lIns="55669" tIns="27834" rIns="55669" bIns="27834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International Comparison of </a:t>
            </a:r>
            <a:b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Age-standardized Incidence Rates: Female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08" y="1492020"/>
            <a:ext cx="8100392" cy="463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4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122494"/>
              </p:ext>
            </p:extLst>
          </p:nvPr>
        </p:nvGraphicFramePr>
        <p:xfrm>
          <a:off x="6805613" y="2971800"/>
          <a:ext cx="22923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44" name="비트맵 이미지" r:id="rId4" imgW="3467584" imgH="5009524" progId="PBrush">
                  <p:embed/>
                </p:oleObj>
              </mc:Choice>
              <mc:Fallback>
                <p:oleObj name="비트맵 이미지" r:id="rId4" imgW="3467584" imgH="5009524" progId="PBrush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28000" contrast="4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5613" y="2971800"/>
                        <a:ext cx="229235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21904"/>
            <a:ext cx="8435280" cy="1143000"/>
          </a:xfrm>
        </p:spPr>
        <p:txBody>
          <a:bodyPr/>
          <a:lstStyle/>
          <a:p>
            <a:pPr algn="l"/>
            <a:r>
              <a:rPr lang="en-US" altLang="ko-KR" sz="4400" dirty="0">
                <a:latin typeface="Arial" panose="020B0604020202020204" pitchFamily="34" charset="0"/>
                <a:cs typeface="Arial" panose="020B0604020202020204" pitchFamily="34" charset="0"/>
              </a:rPr>
              <a:t>Cancer Survival in Korea,</a:t>
            </a:r>
            <a:r>
              <a:rPr lang="ko-KR" altLang="en-US" sz="4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r>
              <a:rPr lang="ko-KR" altLang="en-US" sz="4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3" y="3840347"/>
            <a:ext cx="4608512" cy="1014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Trends in Five-year Relative Survival by Sex:</a:t>
            </a:r>
            <a:b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All cancers 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09" y="1772816"/>
            <a:ext cx="6123781" cy="3840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Trends in Five-year Relative Survival by Sex:</a:t>
            </a:r>
            <a:b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Excluding Thyroid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019" y="1844824"/>
            <a:ext cx="6229961" cy="3972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Five-year Survival of Major Cancer Sites</a:t>
            </a:r>
            <a:r>
              <a:rPr lang="en-US" altLang="ko-KR" spc="-150" baseline="300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: Both sexes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628800"/>
            <a:ext cx="7668344" cy="4277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Five-year Survival of Major Cancer Sites</a:t>
            </a:r>
            <a:r>
              <a:rPr lang="en-US" altLang="ko-KR" spc="-150" baseline="300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: Male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628800"/>
            <a:ext cx="8172400" cy="4474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Five-year Survival of Major Cancer Sites</a:t>
            </a:r>
            <a:r>
              <a:rPr lang="en-US" altLang="ko-KR" spc="-150" baseline="300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: Female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16" y="1628800"/>
            <a:ext cx="7884368" cy="44149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International Comparison of </a:t>
            </a:r>
            <a:b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Five-year Relative Survival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484784"/>
            <a:ext cx="7495497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8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21904"/>
            <a:ext cx="8579296" cy="1143000"/>
          </a:xfrm>
        </p:spPr>
        <p:txBody>
          <a:bodyPr/>
          <a:lstStyle/>
          <a:p>
            <a:pPr algn="l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4400" spc="-150" dirty="0">
                <a:latin typeface="Arial" panose="020B0604020202020204" pitchFamily="34" charset="0"/>
                <a:cs typeface="Arial" panose="020B0604020202020204" pitchFamily="34" charset="0"/>
              </a:rPr>
              <a:t>Cancer Prevalence in Korea, </a:t>
            </a:r>
            <a:r>
              <a:rPr lang="en-US" altLang="ko-KR" sz="4400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r>
              <a:rPr lang="ko-KR" altLang="en-US" sz="4400" spc="-15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sz="44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286254"/>
              </p:ext>
            </p:extLst>
          </p:nvPr>
        </p:nvGraphicFramePr>
        <p:xfrm>
          <a:off x="6607175" y="2938463"/>
          <a:ext cx="22923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94" name="비트맵 이미지" r:id="rId4" imgW="3467584" imgH="5009524" progId="PBrush">
                  <p:embed/>
                </p:oleObj>
              </mc:Choice>
              <mc:Fallback>
                <p:oleObj name="비트맵 이미지" r:id="rId4" imgW="3467584" imgH="5009524" progId="PBrush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28000" contrast="4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175" y="2938463"/>
                        <a:ext cx="229235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284984"/>
            <a:ext cx="6369916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Distribution of Cancer Prevalence, </a:t>
            </a:r>
            <a:r>
              <a:rPr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US" altLang="ko-KR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652" y="1628800"/>
            <a:ext cx="6264696" cy="418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Distribution of Cancer Prevalence by Sex, </a:t>
            </a:r>
            <a:r>
              <a:rPr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US" altLang="ko-KR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20" y="1556792"/>
            <a:ext cx="7812360" cy="439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5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Prevalence of All Cancers by Time since Diagnosis*,</a:t>
            </a:r>
            <a:r>
              <a:rPr lang="ko-KR" altLang="en-US" spc="-15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ko-KR" altLang="en-US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525566" y="5877272"/>
            <a:ext cx="82444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000" kern="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* People </a:t>
            </a:r>
            <a:r>
              <a:rPr lang="en-US" altLang="ko-KR" sz="1000" kern="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who are alive on January 1, </a:t>
            </a:r>
            <a:r>
              <a:rPr lang="en-US" altLang="ko-KR" sz="1000" kern="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2016 </a:t>
            </a:r>
            <a:r>
              <a:rPr lang="en-US" altLang="ko-KR" sz="1000" kern="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among the cancer patients </a:t>
            </a:r>
            <a:r>
              <a:rPr lang="en-US" altLang="ko-KR" sz="1000" kern="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who were diagnosed </a:t>
            </a:r>
            <a:r>
              <a:rPr lang="en-US" altLang="ko-KR" sz="1000" kern="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between January 1, 1999 and December 31, </a:t>
            </a:r>
            <a:r>
              <a:rPr lang="en-US" altLang="ko-KR" sz="1000" kern="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2015</a:t>
            </a:r>
            <a:endParaRPr lang="en-US" altLang="ko-KR" sz="1000" kern="8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772816"/>
            <a:ext cx="7749861" cy="3930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ko-KR" spc="-150" dirty="0">
                <a:latin typeface="Arial" panose="020B0604020202020204" pitchFamily="34" charset="0"/>
                <a:cs typeface="Arial" panose="020B0604020202020204" pitchFamily="34" charset="0"/>
              </a:rPr>
              <a:t>Prevalence of Major Cancer Sites by Time since Diagnosis, </a:t>
            </a:r>
            <a:r>
              <a:rPr lang="en-US" altLang="ko-KR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US" altLang="ko-KR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16" y="1484784"/>
            <a:ext cx="7884368" cy="4807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작업중\2004.10\APOCP\flw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196752"/>
            <a:ext cx="51435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979712" y="4437112"/>
            <a:ext cx="5256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ko-KR" altLang="en-US" sz="44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3984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44037</TotalTime>
  <Words>233</Words>
  <Application>Microsoft Office PowerPoint</Application>
  <PresentationFormat>화면 슬라이드 쇼(4:3)</PresentationFormat>
  <Paragraphs>38</Paragraphs>
  <Slides>30</Slides>
  <Notes>30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6" baseType="lpstr">
      <vt:lpstr>HY견고딕</vt:lpstr>
      <vt:lpstr>굴림</vt:lpstr>
      <vt:lpstr>맑은 고딕</vt:lpstr>
      <vt:lpstr>Arial</vt:lpstr>
      <vt:lpstr>Office 테마</vt:lpstr>
      <vt:lpstr>비트맵 이미지</vt:lpstr>
      <vt:lpstr>National Cancer Statistics  in Korea, 2015</vt:lpstr>
      <vt:lpstr>Cancer Incidence in Korea, 2015 </vt:lpstr>
      <vt:lpstr>National Cancer Incidence, 2015</vt:lpstr>
      <vt:lpstr>Trends in Cancer Incidence by Sex, Year</vt:lpstr>
      <vt:lpstr>Comparison of cancer cases and rates between 2014 and 2015</vt:lpstr>
      <vt:lpstr>Number of cases by cancer sites (2014-2015)</vt:lpstr>
      <vt:lpstr>Distribution by Cancer Sites, 2015 </vt:lpstr>
      <vt:lpstr>Distribution by Cancer Sites and Sex, 2015</vt:lpstr>
      <vt:lpstr>Trends in Age-standardized Incidence Rate:  All cancer Sites, 1999-2015</vt:lpstr>
      <vt:lpstr>Trends in Age-standardized Incidence Rate:  Excluding Thyroid, 1999-2015</vt:lpstr>
      <vt:lpstr>Trends in Major Cancers1): Both sexes, 1999-2015</vt:lpstr>
      <vt:lpstr>Trends in Major Cancers1): Male, 1999-2015</vt:lpstr>
      <vt:lpstr>Trends in Major Cancers1): Female, 1999-2015</vt:lpstr>
      <vt:lpstr>Cumulative Risk of Cancer in Korea, 2015</vt:lpstr>
      <vt:lpstr>International Comparison of  Age-standardized Incidence Rates1)  by Sex</vt:lpstr>
      <vt:lpstr>International Comparison of  Age-standardized Incidence Rates : Male</vt:lpstr>
      <vt:lpstr>International Comparison of  Age-standardized Incidence Rates: Female</vt:lpstr>
      <vt:lpstr>Cancer Survival in Korea, 2015 </vt:lpstr>
      <vt:lpstr>Trends in Five-year Relative Survival by Sex: All cancers </vt:lpstr>
      <vt:lpstr>Trends in Five-year Relative Survival by Sex: Excluding Thyroid</vt:lpstr>
      <vt:lpstr>Five-year Survival of Major Cancer Sites1): Both sexes</vt:lpstr>
      <vt:lpstr>Five-year Survival of Major Cancer Sites1): Male</vt:lpstr>
      <vt:lpstr>Five-year Survival of Major Cancer Sites1): Female</vt:lpstr>
      <vt:lpstr>International Comparison of  Five-year Relative Survival</vt:lpstr>
      <vt:lpstr>Cancer Prevalence in Korea, 2015 </vt:lpstr>
      <vt:lpstr>Distribution of Cancer Prevalence, 2015</vt:lpstr>
      <vt:lpstr>Distribution of Cancer Prevalence by Sex, 2015</vt:lpstr>
      <vt:lpstr>Prevalence of All Cancers by Time since Diagnosis*, 2015</vt:lpstr>
      <vt:lpstr>Prevalence of Major Cancer Sites by Time since Diagnosis, 2015</vt:lpstr>
      <vt:lpstr>PowerPoint 프레젠테이션</vt:lpstr>
    </vt:vector>
  </TitlesOfParts>
  <Company>NCC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국가암발생률 1999-2001</dc:title>
  <dc:creator>정규원</dc:creator>
  <cp:lastModifiedBy>NCC</cp:lastModifiedBy>
  <cp:revision>3895</cp:revision>
  <cp:lastPrinted>2016-12-05T10:53:34Z</cp:lastPrinted>
  <dcterms:created xsi:type="dcterms:W3CDTF">2005-02-28T07:14:13Z</dcterms:created>
  <dcterms:modified xsi:type="dcterms:W3CDTF">2018-01-04T06:43:09Z</dcterms:modified>
</cp:coreProperties>
</file>